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78"/>
  </p:notesMasterIdLst>
  <p:handoutMasterIdLst>
    <p:handoutMasterId r:id="rId79"/>
  </p:handoutMasterIdLst>
  <p:sldIdLst>
    <p:sldId id="739" r:id="rId2"/>
    <p:sldId id="745" r:id="rId3"/>
    <p:sldId id="617" r:id="rId4"/>
    <p:sldId id="618" r:id="rId5"/>
    <p:sldId id="700" r:id="rId6"/>
    <p:sldId id="656" r:id="rId7"/>
    <p:sldId id="621" r:id="rId8"/>
    <p:sldId id="678" r:id="rId9"/>
    <p:sldId id="622" r:id="rId10"/>
    <p:sldId id="623" r:id="rId11"/>
    <p:sldId id="624" r:id="rId12"/>
    <p:sldId id="600" r:id="rId13"/>
    <p:sldId id="601" r:id="rId14"/>
    <p:sldId id="662" r:id="rId15"/>
    <p:sldId id="663" r:id="rId16"/>
    <p:sldId id="687" r:id="rId17"/>
    <p:sldId id="641" r:id="rId18"/>
    <p:sldId id="642" r:id="rId19"/>
    <p:sldId id="643" r:id="rId20"/>
    <p:sldId id="644" r:id="rId21"/>
    <p:sldId id="645" r:id="rId22"/>
    <p:sldId id="649" r:id="rId23"/>
    <p:sldId id="650" r:id="rId24"/>
    <p:sldId id="679" r:id="rId25"/>
    <p:sldId id="681" r:id="rId26"/>
    <p:sldId id="666" r:id="rId27"/>
    <p:sldId id="667" r:id="rId28"/>
    <p:sldId id="668" r:id="rId29"/>
    <p:sldId id="682" r:id="rId30"/>
    <p:sldId id="740" r:id="rId31"/>
    <p:sldId id="626" r:id="rId32"/>
    <p:sldId id="415" r:id="rId33"/>
    <p:sldId id="669" r:id="rId34"/>
    <p:sldId id="683" r:id="rId35"/>
    <p:sldId id="603" r:id="rId36"/>
    <p:sldId id="605" r:id="rId37"/>
    <p:sldId id="670" r:id="rId38"/>
    <p:sldId id="614" r:id="rId39"/>
    <p:sldId id="606" r:id="rId40"/>
    <p:sldId id="708" r:id="rId41"/>
    <p:sldId id="608" r:id="rId42"/>
    <p:sldId id="672" r:id="rId43"/>
    <p:sldId id="709" r:id="rId44"/>
    <p:sldId id="562" r:id="rId45"/>
    <p:sldId id="563" r:id="rId46"/>
    <p:sldId id="610" r:id="rId47"/>
    <p:sldId id="613" r:id="rId48"/>
    <p:sldId id="611" r:id="rId49"/>
    <p:sldId id="607" r:id="rId50"/>
    <p:sldId id="632" r:id="rId51"/>
    <p:sldId id="628" r:id="rId52"/>
    <p:sldId id="629" r:id="rId53"/>
    <p:sldId id="631" r:id="rId54"/>
    <p:sldId id="731" r:id="rId55"/>
    <p:sldId id="732" r:id="rId56"/>
    <p:sldId id="744" r:id="rId57"/>
    <p:sldId id="741" r:id="rId58"/>
    <p:sldId id="685" r:id="rId59"/>
    <p:sldId id="634" r:id="rId60"/>
    <p:sldId id="638" r:id="rId61"/>
    <p:sldId id="727" r:id="rId62"/>
    <p:sldId id="639" r:id="rId63"/>
    <p:sldId id="734" r:id="rId64"/>
    <p:sldId id="735" r:id="rId65"/>
    <p:sldId id="736" r:id="rId66"/>
    <p:sldId id="742" r:id="rId67"/>
    <p:sldId id="743" r:id="rId68"/>
    <p:sldId id="674" r:id="rId69"/>
    <p:sldId id="728" r:id="rId70"/>
    <p:sldId id="691" r:id="rId71"/>
    <p:sldId id="729" r:id="rId72"/>
    <p:sldId id="696" r:id="rId73"/>
    <p:sldId id="730" r:id="rId74"/>
    <p:sldId id="737" r:id="rId75"/>
    <p:sldId id="738" r:id="rId76"/>
    <p:sldId id="654" r:id="rId77"/>
  </p:sldIdLst>
  <p:sldSz cx="9144000" cy="5143500" type="screen16x9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8000"/>
    <a:srgbClr val="33CC33"/>
    <a:srgbClr val="336600"/>
    <a:srgbClr val="6633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63" autoAdjust="0"/>
    <p:restoredTop sz="91600" autoAdjust="0"/>
  </p:normalViewPr>
  <p:slideViewPr>
    <p:cSldViewPr>
      <p:cViewPr>
        <p:scale>
          <a:sx n="102" d="100"/>
          <a:sy n="102" d="100"/>
        </p:scale>
        <p:origin x="-240" y="-4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10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1277E9-70CB-4723-A955-FCE58BDBE9B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321A509-5C87-4728-BB71-18E4B8375BAD}" type="pres">
      <dgm:prSet presAssocID="{9D1277E9-70CB-4723-A955-FCE58BDBE9B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21E7D4F1-B601-46E4-AE4C-7C31183E276E}" type="presOf" srcId="{9D1277E9-70CB-4723-A955-FCE58BDBE9B3}" destId="{5321A509-5C87-4728-BB71-18E4B8375BA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8" tIns="46574" rIns="93148" bIns="4657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>
              <a:defRPr/>
            </a:pPr>
            <a:r>
              <a:rPr lang="en-US" altLang="en-US" smtClean="0"/>
              <a:t>Building a Killer Lease - San Diego</a:t>
            </a:r>
            <a:endParaRPr lang="en-US" alt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8" tIns="46574" rIns="93148" bIns="4657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ABD9185D-2F9E-417A-A474-951FAAEBEFBD}" type="datetime1">
              <a:rPr lang="en-US" altLang="en-US" smtClean="0"/>
              <a:t>9/17/2018</a:t>
            </a:fld>
            <a:endParaRPr lang="en-US" altLang="en-US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8" tIns="46574" rIns="93148" bIns="4657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8" tIns="46574" rIns="93148" bIns="4657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5FB2FB05-E233-4A5B-AAAC-9C371307A9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5311610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8" tIns="46574" rIns="93148" bIns="4657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>
              <a:defRPr/>
            </a:pPr>
            <a:r>
              <a:rPr lang="en-US" altLang="en-US" smtClean="0"/>
              <a:t>Building a Killer Lease - San Diego</a:t>
            </a:r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8" tIns="46574" rIns="93148" bIns="4657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53B4AFA1-8F58-4CA2-82EA-CB7B7B5FC9E6}" type="datetime1">
              <a:rPr lang="en-US" altLang="en-US" smtClean="0"/>
              <a:t>9/17/2018</a:t>
            </a:fld>
            <a:endParaRPr lang="en-US" alt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8" tIns="46574" rIns="93148" bIns="465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8" tIns="46574" rIns="93148" bIns="4657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8" tIns="46574" rIns="93148" bIns="4657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79747549-892A-4610-8724-9F974F57E79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34807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253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/>
              <a:t>Building a Killer Lease - San Diego</a:t>
            </a:r>
          </a:p>
        </p:txBody>
      </p:sp>
      <p:sp>
        <p:nvSpPr>
          <p:cNvPr id="22533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3D7A21-8A30-4946-A92F-BDEED89AF758}" type="datetime1">
              <a:rPr lang="en-US" altLang="en-US" smtClean="0"/>
              <a:t>9/17/2018</a:t>
            </a:fld>
            <a:endParaRPr lang="en-US" altLang="en-US" smtClean="0"/>
          </a:p>
        </p:txBody>
      </p:sp>
      <p:sp>
        <p:nvSpPr>
          <p:cNvPr id="2253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028D53-53CB-4044-86F2-281AC1B2F1C1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38469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011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/>
              <a:t>Building a Killer Lease - San Diego</a:t>
            </a:r>
          </a:p>
        </p:txBody>
      </p:sp>
      <p:sp>
        <p:nvSpPr>
          <p:cNvPr id="9011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E94966-D87C-4EDD-9EC7-CB91A9111A10}" type="datetime1">
              <a:rPr lang="en-US" altLang="en-US" smtClean="0"/>
              <a:t>9/17/2018</a:t>
            </a:fld>
            <a:endParaRPr lang="en-US" altLang="en-US" smtClean="0"/>
          </a:p>
        </p:txBody>
      </p:sp>
      <p:sp>
        <p:nvSpPr>
          <p:cNvPr id="9011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BEFDAD-FF0B-4089-9263-D3EFEF09DACA}" type="slidenum">
              <a:rPr lang="en-US" altLang="en-US" smtClean="0"/>
              <a:pPr/>
              <a:t>31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02093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3CF21-2D17-4496-85F3-1272669B9753}" type="slidenum">
              <a:rPr lang="en-US" smtClean="0"/>
              <a:t>54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64C3BFC-0E83-4259-A017-F152CA56C7CF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Building a Killer Lease - San Diego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526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3CF21-2D17-4496-85F3-1272669B9753}" type="slidenum">
              <a:rPr lang="en-US" smtClean="0"/>
              <a:t>56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64C3BFC-0E83-4259-A017-F152CA56C7CF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Building a Killer Lease - San Diego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784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2288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/>
              <a:t>Building a Killer Lease - San Diego</a:t>
            </a:r>
          </a:p>
        </p:txBody>
      </p:sp>
      <p:sp>
        <p:nvSpPr>
          <p:cNvPr id="12288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F093BD-B831-40D8-9DED-3105669F1A38}" type="datetime1">
              <a:rPr lang="en-US" altLang="en-US" smtClean="0"/>
              <a:t>9/17/2018</a:t>
            </a:fld>
            <a:endParaRPr lang="en-US" altLang="en-US" smtClean="0"/>
          </a:p>
        </p:txBody>
      </p:sp>
      <p:sp>
        <p:nvSpPr>
          <p:cNvPr id="12288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CD4DC5A-15C3-40F6-BEFD-42D5DF8CED22}" type="slidenum">
              <a:rPr lang="en-US" altLang="en-US" smtClean="0"/>
              <a:pPr/>
              <a:t>59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52540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82DF57-11EE-4DB6-B56F-3095ACA8CB05}" type="slidenum">
              <a:rPr lang="en-US" altLang="en-US" smtClean="0"/>
              <a:pPr/>
              <a:t>61</a:t>
            </a:fld>
            <a:endParaRPr lang="en-US" altLang="en-US" smtClean="0"/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938588" y="8842375"/>
            <a:ext cx="301466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87" tIns="46795" rIns="93587" bIns="46795" anchor="b"/>
          <a:lstStyle>
            <a:lvl1pPr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30188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8600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F0CC7A0C-4CAE-4405-BD51-CDA32F1403D9}" type="slidenum">
              <a:rPr lang="en-US" altLang="en-US" sz="1200"/>
              <a:pPr algn="r"/>
              <a:t>61</a:t>
            </a:fld>
            <a:endParaRPr lang="en-US" altLang="en-US" sz="1200"/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700088"/>
            <a:ext cx="6202363" cy="3489325"/>
          </a:xfrm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421188"/>
            <a:ext cx="5564188" cy="4187825"/>
          </a:xfrm>
          <a:noFill/>
        </p:spPr>
        <p:txBody>
          <a:bodyPr lIns="93587" tIns="46795" rIns="93587" bIns="46795"/>
          <a:lstStyle/>
          <a:p>
            <a:pPr eaLnBrk="1" hangingPunct="1">
              <a:lnSpc>
                <a:spcPct val="80000"/>
              </a:lnSpc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3585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Building a Killer Lease - San Diego</a:t>
            </a:r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D27FD704-13DA-4028-B791-07189B1D3C39}" type="datetime1">
              <a:rPr lang="en-US" altLang="en-US" smtClean="0"/>
              <a:t>9/17/2018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47549-892A-4610-8724-9F974F57E79C}" type="slidenum">
              <a:rPr lang="en-US" altLang="en-US" smtClean="0"/>
              <a:pPr>
                <a:defRPr/>
              </a:pPr>
              <a:t>75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430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41316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92960D-80BD-4724-AFB6-5DB6559D32AF}" type="datetime1">
              <a:rPr lang="en-US" altLang="en-US" smtClean="0"/>
              <a:t>9/17/2018</a:t>
            </a:fld>
            <a:endParaRPr lang="en-US" altLang="en-US" smtClean="0"/>
          </a:p>
        </p:txBody>
      </p:sp>
      <p:sp>
        <p:nvSpPr>
          <p:cNvPr id="141317" name="Header Placeholder 2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/>
              <a:t>Building a Killer Lease - San Diego</a:t>
            </a:r>
          </a:p>
        </p:txBody>
      </p:sp>
    </p:spTree>
    <p:extLst>
      <p:ext uri="{BB962C8B-B14F-4D97-AF65-F5344CB8AC3E}">
        <p14:creationId xmlns:p14="http://schemas.microsoft.com/office/powerpoint/2010/main" val="2086601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257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3A90AD-B21E-4DC8-8FFA-854751C2F9C0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938588" y="8842375"/>
            <a:ext cx="301466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90" tIns="46797" rIns="93590" bIns="46797" anchor="b"/>
          <a:lstStyle>
            <a:lvl1pPr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30188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8600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BC1F7B9-09AF-4CB8-9559-F997FAEB753F}" type="slidenum">
              <a:rPr lang="en-US" altLang="en-US" sz="1100"/>
              <a:pPr algn="r"/>
              <a:t>4</a:t>
            </a:fld>
            <a:endParaRPr lang="en-US" altLang="en-US" sz="1100"/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6238" y="700088"/>
            <a:ext cx="6202362" cy="3489325"/>
          </a:xfrm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421188"/>
            <a:ext cx="5564188" cy="4187825"/>
          </a:xfrm>
          <a:noFill/>
        </p:spPr>
        <p:txBody>
          <a:bodyPr lIns="93590" tIns="46797" rIns="93590" bIns="46797"/>
          <a:lstStyle/>
          <a:p>
            <a:pPr marL="227013" indent="-227013" eaLnBrk="1" hangingPunct="1"/>
            <a:endParaRPr lang="en-US" altLang="en-US" b="1" dirty="0" smtClean="0"/>
          </a:p>
        </p:txBody>
      </p:sp>
      <p:sp>
        <p:nvSpPr>
          <p:cNvPr id="25606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E27DBB-44D1-4465-8150-2D76206D15F5}" type="datetime1">
              <a:rPr lang="en-US" altLang="en-US" smtClean="0"/>
              <a:t>9/17/2018</a:t>
            </a:fld>
            <a:endParaRPr lang="en-US" altLang="en-US" smtClean="0"/>
          </a:p>
        </p:txBody>
      </p:sp>
      <p:sp>
        <p:nvSpPr>
          <p:cNvPr id="25607" name="Header Placeholder 2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/>
              <a:t>Building a Killer Lease - San Diego</a:t>
            </a:r>
          </a:p>
        </p:txBody>
      </p:sp>
    </p:spTree>
    <p:extLst>
      <p:ext uri="{BB962C8B-B14F-4D97-AF65-F5344CB8AC3E}">
        <p14:creationId xmlns:p14="http://schemas.microsoft.com/office/powerpoint/2010/main" val="1137607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25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0D4802-B621-4D29-962A-B8D7995C43BF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1400" smtClean="0"/>
          </a:p>
        </p:txBody>
      </p:sp>
      <p:sp>
        <p:nvSpPr>
          <p:cNvPr id="28677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96E392-2F3F-4BA3-8552-ECA67210C476}" type="datetime1">
              <a:rPr lang="en-US" altLang="en-US" smtClean="0"/>
              <a:t>9/17/2018</a:t>
            </a:fld>
            <a:endParaRPr lang="en-US" altLang="en-US" smtClean="0"/>
          </a:p>
        </p:txBody>
      </p:sp>
      <p:sp>
        <p:nvSpPr>
          <p:cNvPr id="28678" name="Header Placeholder 2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/>
              <a:t>Building a Killer Lease - San Diego</a:t>
            </a:r>
          </a:p>
        </p:txBody>
      </p:sp>
    </p:spTree>
    <p:extLst>
      <p:ext uri="{BB962C8B-B14F-4D97-AF65-F5344CB8AC3E}">
        <p14:creationId xmlns:p14="http://schemas.microsoft.com/office/powerpoint/2010/main" val="1124811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31825" y="1106488"/>
            <a:ext cx="5308600" cy="2987675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1463" indent="-219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621044-26EC-4990-84E9-E47ADEBD904E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  <p:sp>
        <p:nvSpPr>
          <p:cNvPr id="30725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0A29BC-CBCB-457D-8745-A428B36C9066}" type="datetime1">
              <a:rPr lang="en-US" altLang="en-US" smtClean="0"/>
              <a:t>9/17/2018</a:t>
            </a:fld>
            <a:endParaRPr lang="en-US" altLang="en-US" smtClean="0"/>
          </a:p>
        </p:txBody>
      </p:sp>
      <p:sp>
        <p:nvSpPr>
          <p:cNvPr id="30726" name="Header Placeholder 2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/>
              <a:t>Building a Killer Lease - San Diego</a:t>
            </a:r>
          </a:p>
        </p:txBody>
      </p:sp>
    </p:spTree>
    <p:extLst>
      <p:ext uri="{BB962C8B-B14F-4D97-AF65-F5344CB8AC3E}">
        <p14:creationId xmlns:p14="http://schemas.microsoft.com/office/powerpoint/2010/main" val="7595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25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6B83AC-91CD-4D14-AE8B-B334BB6BB424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1400" smtClean="0"/>
          </a:p>
        </p:txBody>
      </p:sp>
      <p:sp>
        <p:nvSpPr>
          <p:cNvPr id="54277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C09944-9F41-47EB-8408-1BFB3867E104}" type="datetime1">
              <a:rPr lang="en-US" altLang="en-US" smtClean="0"/>
              <a:t>9/17/2018</a:t>
            </a:fld>
            <a:endParaRPr lang="en-US" altLang="en-US" smtClean="0"/>
          </a:p>
        </p:txBody>
      </p:sp>
      <p:sp>
        <p:nvSpPr>
          <p:cNvPr id="54278" name="Header Placeholder 2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/>
              <a:t>Building a Killer Lease - San Diego</a:t>
            </a:r>
          </a:p>
        </p:txBody>
      </p:sp>
    </p:spTree>
    <p:extLst>
      <p:ext uri="{BB962C8B-B14F-4D97-AF65-F5344CB8AC3E}">
        <p14:creationId xmlns:p14="http://schemas.microsoft.com/office/powerpoint/2010/main" val="1593330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25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605C34-1CA3-472D-987B-3ECE57261F84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1400" smtClean="0"/>
          </a:p>
        </p:txBody>
      </p:sp>
      <p:sp>
        <p:nvSpPr>
          <p:cNvPr id="56325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AEAF1A-9C06-4BA9-8AA7-996B2C1B8240}" type="datetime1">
              <a:rPr lang="en-US" altLang="en-US" smtClean="0"/>
              <a:t>9/17/2018</a:t>
            </a:fld>
            <a:endParaRPr lang="en-US" altLang="en-US" smtClean="0"/>
          </a:p>
        </p:txBody>
      </p:sp>
      <p:sp>
        <p:nvSpPr>
          <p:cNvPr id="56326" name="Header Placeholder 2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/>
              <a:t>Building a Killer Lease - San Diego</a:t>
            </a:r>
          </a:p>
        </p:txBody>
      </p:sp>
    </p:spTree>
    <p:extLst>
      <p:ext uri="{BB962C8B-B14F-4D97-AF65-F5344CB8AC3E}">
        <p14:creationId xmlns:p14="http://schemas.microsoft.com/office/powerpoint/2010/main" val="3536098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1B8FDB-D6A7-4E26-ACDE-C1D8A87F0EA3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3938588" y="8842375"/>
            <a:ext cx="301466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87" tIns="46795" rIns="93587" bIns="46795" anchor="b"/>
          <a:lstStyle>
            <a:lvl1pPr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30188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8600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7488582-7879-4D42-969C-2FE8AEF32DB8}" type="slidenum">
              <a:rPr lang="en-US" altLang="en-US" sz="1200"/>
              <a:pPr algn="r"/>
              <a:t>26</a:t>
            </a:fld>
            <a:endParaRPr lang="en-US" altLang="en-US" sz="1200"/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700088"/>
            <a:ext cx="6202363" cy="3489325"/>
          </a:xfrm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421188"/>
            <a:ext cx="5564188" cy="4187825"/>
          </a:xfrm>
          <a:noFill/>
        </p:spPr>
        <p:txBody>
          <a:bodyPr lIns="93587" tIns="46795" rIns="93587" bIns="46795"/>
          <a:lstStyle/>
          <a:p>
            <a:pPr eaLnBrk="1" hangingPunct="1">
              <a:lnSpc>
                <a:spcPct val="80000"/>
              </a:lnSpc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0119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0DF023-EFE7-4990-A008-839CA0B11ABB}" type="slidenum">
              <a:rPr lang="en-US" altLang="en-US" smtClean="0"/>
              <a:pPr/>
              <a:t>27</a:t>
            </a:fld>
            <a:endParaRPr lang="en-US" altLang="en-US" smtClean="0"/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3938588" y="8842375"/>
            <a:ext cx="301466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87" tIns="46795" rIns="93587" bIns="46795" anchor="b"/>
          <a:lstStyle>
            <a:lvl1pPr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30188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8600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C7674CC-AFEA-4E1C-9485-E94CF128255B}" type="slidenum">
              <a:rPr lang="en-US" altLang="en-US" sz="1200"/>
              <a:pPr algn="r"/>
              <a:t>27</a:t>
            </a:fld>
            <a:endParaRPr lang="en-US" altLang="en-US" sz="1200"/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700088"/>
            <a:ext cx="6202363" cy="3489325"/>
          </a:xfrm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421188"/>
            <a:ext cx="5564188" cy="4187825"/>
          </a:xfrm>
          <a:noFill/>
        </p:spPr>
        <p:txBody>
          <a:bodyPr lIns="93587" tIns="46795" rIns="93587" bIns="46795"/>
          <a:lstStyle/>
          <a:p>
            <a:pPr eaLnBrk="1" hangingPunct="1">
              <a:lnSpc>
                <a:spcPct val="80000"/>
              </a:lnSpc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3599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28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1C695D-A33C-4957-8069-A7B1208C9AD0}" type="slidenum">
              <a:rPr lang="en-US" altLang="en-US" smtClean="0"/>
              <a:pPr/>
              <a:t>28</a:t>
            </a:fld>
            <a:endParaRPr lang="en-US" altLang="en-US" smtClean="0"/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938588" y="8842375"/>
            <a:ext cx="301466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87" tIns="46795" rIns="93587" bIns="46795" anchor="b"/>
          <a:lstStyle>
            <a:lvl1pPr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30188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8600" defTabSz="936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C4C2FDF-B9D9-44FE-9ADB-E3DB5F097CC3}" type="slidenum">
              <a:rPr lang="en-US" altLang="en-US" sz="1200"/>
              <a:pPr algn="r"/>
              <a:t>28</a:t>
            </a:fld>
            <a:endParaRPr lang="en-US" altLang="en-US" sz="1200"/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700088"/>
            <a:ext cx="6202363" cy="3489325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421188"/>
            <a:ext cx="5564188" cy="4187825"/>
          </a:xfrm>
          <a:noFill/>
        </p:spPr>
        <p:txBody>
          <a:bodyPr lIns="93587" tIns="46795" rIns="93587" bIns="46795"/>
          <a:lstStyle/>
          <a:p>
            <a:pPr eaLnBrk="1" hangingPunct="1">
              <a:lnSpc>
                <a:spcPct val="80000"/>
              </a:lnSpc>
            </a:pPr>
            <a:r>
              <a:rPr lang="en-US" alt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81600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410200" y="4629150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459A3-28BA-42E6-ABDC-420F39A1434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5283347"/>
      </p:ext>
    </p:extLst>
  </p:cSld>
  <p:clrMapOvr>
    <a:masterClrMapping/>
  </p:clrMapOvr>
  <p:transition>
    <p:split orient="vert"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A1F0C-5BC2-41AB-8024-BC1B0AE088C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1036185"/>
      </p:ext>
    </p:extLst>
  </p:cSld>
  <p:clrMapOvr>
    <a:masterClrMapping/>
  </p:clrMapOvr>
  <p:transition>
    <p:split orient="vert"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05979"/>
            <a:ext cx="200025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05979"/>
            <a:ext cx="584835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CC875-864B-47DE-8CFF-660A852C49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1663523"/>
      </p:ext>
    </p:extLst>
  </p:cSld>
  <p:clrMapOvr>
    <a:masterClrMapping/>
  </p:clrMapOvr>
  <p:transition>
    <p:split orient="vert"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5979"/>
            <a:ext cx="8001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2000" y="1200151"/>
            <a:ext cx="7924800" cy="3394472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C12CE-3DF2-4558-B9FB-C150A7BFCF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1944478"/>
      </p:ext>
    </p:extLst>
  </p:cSld>
  <p:clrMapOvr>
    <a:masterClrMapping/>
  </p:clrMapOvr>
  <p:transition>
    <p:split orient="vert"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334000" y="4673203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BE946-F66C-4EB2-9322-07D6E6066A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0509112"/>
      </p:ext>
    </p:extLst>
  </p:cSld>
  <p:clrMapOvr>
    <a:masterClrMapping/>
  </p:clrMapOvr>
  <p:transition>
    <p:split orient="vert"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051F2-8F28-48F1-8AA6-3C0E1CB373B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9264337"/>
      </p:ext>
    </p:extLst>
  </p:cSld>
  <p:clrMapOvr>
    <a:masterClrMapping/>
  </p:clrMapOvr>
  <p:transition>
    <p:split orient="vert" dir="in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882E5-239A-472C-BD27-453DC6DA2E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682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334000" y="4673203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BE09E-7550-4783-A95A-39F1EAC5D9F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9430926"/>
      </p:ext>
    </p:extLst>
  </p:cSld>
  <p:clrMapOvr>
    <a:masterClrMapping/>
  </p:clrMapOvr>
  <p:transition>
    <p:split orient="vert"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334000" y="4673203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95C54-D2EC-4E7C-9534-DD4D976DC5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2139535"/>
      </p:ext>
    </p:extLst>
  </p:cSld>
  <p:clrMapOvr>
    <a:masterClrMapping/>
  </p:clrMapOvr>
  <p:transition>
    <p:split orient="vert"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FE36C-4352-4415-8097-ECDBFF6BFBF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4891691"/>
      </p:ext>
    </p:extLst>
  </p:cSld>
  <p:clrMapOvr>
    <a:masterClrMapping/>
  </p:clrMapOvr>
  <p:transition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00151"/>
            <a:ext cx="38862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00151"/>
            <a:ext cx="38862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AD146-6FE0-4387-BE99-4B2D397C31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4959550"/>
      </p:ext>
    </p:extLst>
  </p:cSld>
  <p:clrMapOvr>
    <a:masterClrMapping/>
  </p:clrMapOvr>
  <p:transition>
    <p:split orient="vert"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84948-0D2A-4F06-857F-F869954926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298244"/>
      </p:ext>
    </p:extLst>
  </p:cSld>
  <p:clrMapOvr>
    <a:masterClrMapping/>
  </p:clrMapOvr>
  <p:transition>
    <p:split orient="vert"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F7331-E8E1-47A3-8DB5-6EA4393F365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74100"/>
      </p:ext>
    </p:extLst>
  </p:cSld>
  <p:clrMapOvr>
    <a:masterClrMapping/>
  </p:clrMapOvr>
  <p:transition>
    <p:split orient="vert"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70094-A317-4FF2-8B88-9DEA7C2F65B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6189144"/>
      </p:ext>
    </p:extLst>
  </p:cSld>
  <p:clrMapOvr>
    <a:masterClrMapping/>
  </p:clrMapOvr>
  <p:transition>
    <p:split orient="vert"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73075-EE3A-41C8-9CBD-5B13E963EF0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8499849"/>
      </p:ext>
    </p:extLst>
  </p:cSld>
  <p:clrMapOvr>
    <a:masterClrMapping/>
  </p:clrMapOvr>
  <p:transition>
    <p:split orient="vert"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64732-551B-4314-A921-C528E69439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0278564"/>
      </p:ext>
    </p:extLst>
  </p:cSld>
  <p:clrMapOvr>
    <a:masterClrMapping/>
  </p:clrMapOvr>
  <p:transition>
    <p:split orient="vert"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979"/>
            <a:ext cx="80010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00151"/>
            <a:ext cx="79248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168900" y="4594622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AFA685F-66C8-4040-8DEC-01FA746F137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29" name="Picture 8" descr="crown_logo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4523185"/>
            <a:ext cx="5524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908050" y="4505325"/>
            <a:ext cx="5181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dirty="0" smtClean="0">
                <a:solidFill>
                  <a:schemeClr val="accent2"/>
                </a:solidFill>
              </a:rPr>
              <a:t>Crown Investor Institute, LLC</a:t>
            </a:r>
          </a:p>
          <a:p>
            <a:pPr eaLnBrk="1" hangingPunct="1">
              <a:defRPr/>
            </a:pPr>
            <a:r>
              <a:rPr lang="en-US" altLang="en-US" sz="1400" dirty="0" smtClean="0">
                <a:solidFill>
                  <a:schemeClr val="accent2"/>
                </a:solidFill>
              </a:rPr>
              <a:t>© 2003, 2008, 2014 </a:t>
            </a:r>
          </a:p>
        </p:txBody>
      </p:sp>
      <p:pic>
        <p:nvPicPr>
          <p:cNvPr id="1031" name="Picture 1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r="8945"/>
          <a:stretch>
            <a:fillRect/>
          </a:stretch>
        </p:blipFill>
        <p:spPr bwMode="auto">
          <a:xfrm>
            <a:off x="7899400" y="4400550"/>
            <a:ext cx="863600" cy="51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 flipH="1">
            <a:off x="6858000" y="4914900"/>
            <a:ext cx="1905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763000" y="3714751"/>
            <a:ext cx="0" cy="121205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4" r:id="rId1"/>
    <p:sldLayoutId id="2147485245" r:id="rId2"/>
    <p:sldLayoutId id="2147485246" r:id="rId3"/>
    <p:sldLayoutId id="2147485247" r:id="rId4"/>
    <p:sldLayoutId id="2147485248" r:id="rId5"/>
    <p:sldLayoutId id="2147485249" r:id="rId6"/>
    <p:sldLayoutId id="2147485250" r:id="rId7"/>
    <p:sldLayoutId id="2147485251" r:id="rId8"/>
    <p:sldLayoutId id="2147485252" r:id="rId9"/>
    <p:sldLayoutId id="2147485253" r:id="rId10"/>
    <p:sldLayoutId id="2147485254" r:id="rId11"/>
    <p:sldLayoutId id="2147485255" r:id="rId12"/>
    <p:sldLayoutId id="2147485256" r:id="rId13"/>
    <p:sldLayoutId id="2147485243" r:id="rId14"/>
    <p:sldLayoutId id="2147485257" r:id="rId15"/>
    <p:sldLayoutId id="2147485258" r:id="rId16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/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7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7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0.jpe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png"/><Relationship Id="rId4" Type="http://schemas.openxmlformats.org/officeDocument/2006/relationships/diagramData" Target="../diagrams/data1.xml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5508" y="0"/>
            <a:ext cx="9144001" cy="5143500"/>
          </a:xfrm>
          <a:prstGeom prst="rect">
            <a:avLst/>
          </a:prstGeom>
        </p:spPr>
      </p:pic>
      <p:sp>
        <p:nvSpPr>
          <p:cNvPr id="12" name="Round Diagonal Corner Rectangle 11"/>
          <p:cNvSpPr/>
          <p:nvPr/>
        </p:nvSpPr>
        <p:spPr>
          <a:xfrm>
            <a:off x="302684" y="342900"/>
            <a:ext cx="8536517" cy="4229100"/>
          </a:xfrm>
          <a:prstGeom prst="round2DiagRect">
            <a:avLst/>
          </a:prstGeom>
          <a:solidFill>
            <a:schemeClr val="bg1">
              <a:lumMod val="95000"/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624" y="9715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pc="600" dirty="0" smtClean="0">
                <a:latin typeface="Britannic Bold" panose="020B0903060703020204" pitchFamily="34" charset="0"/>
              </a:rPr>
              <a:t>WELCOME</a:t>
            </a:r>
            <a:endParaRPr lang="en-US" sz="6600" spc="600" dirty="0">
              <a:latin typeface="Britannic Bold" panose="020B09030607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17" y="2462958"/>
            <a:ext cx="91495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 smtClean="0">
                <a:latin typeface="Chaparral Pro" pitchFamily="18" charset="0"/>
              </a:rPr>
              <a:t>30</a:t>
            </a:r>
            <a:r>
              <a:rPr lang="en-US" sz="4400" spc="300" baseline="30000" dirty="0" smtClean="0">
                <a:latin typeface="Chaparral Pro" pitchFamily="18" charset="0"/>
              </a:rPr>
              <a:t>th</a:t>
            </a:r>
            <a:r>
              <a:rPr lang="en-US" sz="4400" spc="300" dirty="0" smtClean="0">
                <a:latin typeface="Chaparral Pro" pitchFamily="18" charset="0"/>
              </a:rPr>
              <a:t> Annual </a:t>
            </a:r>
          </a:p>
          <a:p>
            <a:pPr algn="ctr"/>
            <a:r>
              <a:rPr lang="en-US" sz="4400" spc="300" dirty="0" smtClean="0">
                <a:latin typeface="Chaparral Pro" pitchFamily="18" charset="0"/>
              </a:rPr>
              <a:t>Convention &amp; Trade Show</a:t>
            </a:r>
            <a:endParaRPr lang="en-US" sz="4400" spc="300" dirty="0">
              <a:latin typeface="Chaparral Pro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354408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28750"/>
            <a:ext cx="2840038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9920" r="7529" b="65691"/>
          <a:stretch>
            <a:fillRect/>
          </a:stretch>
        </p:blipFill>
        <p:spPr bwMode="auto">
          <a:xfrm>
            <a:off x="228600" y="108347"/>
            <a:ext cx="86423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Content Placeholder 3"/>
          <p:cNvSpPr txBox="1">
            <a:spLocks/>
          </p:cNvSpPr>
          <p:nvPr/>
        </p:nvSpPr>
        <p:spPr bwMode="auto">
          <a:xfrm>
            <a:off x="3451226" y="2134791"/>
            <a:ext cx="2341563" cy="14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750"/>
              </a:spcBef>
              <a:buFontTx/>
              <a:buNone/>
              <a:defRPr/>
            </a:pPr>
            <a:endParaRPr lang="en-US" altLang="en-US" sz="2250" b="1" dirty="0"/>
          </a:p>
        </p:txBody>
      </p:sp>
      <p:sp>
        <p:nvSpPr>
          <p:cNvPr id="48132" name="Content Placeholder 3"/>
          <p:cNvSpPr txBox="1">
            <a:spLocks/>
          </p:cNvSpPr>
          <p:nvPr/>
        </p:nvSpPr>
        <p:spPr bwMode="auto">
          <a:xfrm>
            <a:off x="5849938" y="3474244"/>
            <a:ext cx="2341562" cy="6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750"/>
              </a:spcBef>
              <a:buFontTx/>
              <a:buNone/>
              <a:defRPr/>
            </a:pPr>
            <a:endParaRPr lang="en-US" altLang="en-US" sz="225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720454"/>
            <a:ext cx="2482850" cy="1402556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2800" b="1" dirty="0" smtClean="0"/>
              <a:t>Consumer Protection Laws Written to Prevent Abuses</a:t>
            </a:r>
          </a:p>
        </p:txBody>
      </p:sp>
      <p:pic>
        <p:nvPicPr>
          <p:cNvPr id="2970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1428750"/>
            <a:ext cx="34607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1428750"/>
            <a:ext cx="29210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2949576" y="1732360"/>
            <a:ext cx="3236913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750"/>
              </a:spcBef>
              <a:buFontTx/>
              <a:buNone/>
              <a:defRPr/>
            </a:pPr>
            <a:r>
              <a:rPr lang="en-US" altLang="en-US" sz="2800" b="1" dirty="0"/>
              <a:t>Courts    Scrutinize to Prevent Oppressive or Unconscionable Terms</a:t>
            </a:r>
          </a:p>
          <a:p>
            <a:pPr>
              <a:lnSpc>
                <a:spcPct val="90000"/>
              </a:lnSpc>
              <a:spcBef>
                <a:spcPts val="750"/>
              </a:spcBef>
              <a:buFontTx/>
              <a:buNone/>
              <a:defRPr/>
            </a:pPr>
            <a:endParaRPr lang="en-US" altLang="en-US" sz="2250" b="1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6289675" y="2171700"/>
            <a:ext cx="269398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750"/>
              </a:spcBef>
              <a:buFontTx/>
              <a:buNone/>
              <a:defRPr/>
            </a:pPr>
            <a:r>
              <a:rPr lang="en-US" altLang="en-US" sz="2800" b="1" dirty="0"/>
              <a:t>Enforcement </a:t>
            </a:r>
            <a:endParaRPr lang="en-US" altLang="en-US" sz="2800" b="1" dirty="0" smtClean="0"/>
          </a:p>
          <a:p>
            <a:pPr algn="ctr">
              <a:lnSpc>
                <a:spcPct val="90000"/>
              </a:lnSpc>
              <a:spcBef>
                <a:spcPts val="750"/>
              </a:spcBef>
              <a:buFontTx/>
              <a:buNone/>
              <a:defRPr/>
            </a:pPr>
            <a:r>
              <a:rPr lang="en-US" altLang="en-US" sz="2800" b="1" dirty="0" smtClean="0"/>
              <a:t>is </a:t>
            </a:r>
            <a:r>
              <a:rPr lang="en-US" altLang="en-US" sz="2800" b="1" dirty="0"/>
              <a:t>Questionable</a:t>
            </a:r>
          </a:p>
          <a:p>
            <a:pPr>
              <a:lnSpc>
                <a:spcPct val="90000"/>
              </a:lnSpc>
              <a:spcBef>
                <a:spcPts val="750"/>
              </a:spcBef>
              <a:buFontTx/>
              <a:buNone/>
              <a:defRPr/>
            </a:pPr>
            <a:endParaRPr lang="en-US" altLang="en-US" sz="2250" b="1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20857692">
            <a:off x="2567821" y="2029637"/>
            <a:ext cx="4390947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Adhesion</a:t>
            </a:r>
          </a:p>
          <a:p>
            <a:pPr algn="ctr">
              <a:defRPr/>
            </a:pPr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Contract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1" y="11883"/>
            <a:ext cx="8749123" cy="5143500"/>
          </a:xfrm>
        </p:spPr>
      </p:pic>
      <p:sp>
        <p:nvSpPr>
          <p:cNvPr id="35844" name="Rectangle 3"/>
          <p:cNvSpPr txBox="1">
            <a:spLocks noChangeArrowheads="1"/>
          </p:cNvSpPr>
          <p:nvPr/>
        </p:nvSpPr>
        <p:spPr bwMode="auto">
          <a:xfrm>
            <a:off x="5638800" y="438150"/>
            <a:ext cx="28194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4000" b="1" dirty="0"/>
              <a:t>The Landlord has All the Power.</a:t>
            </a:r>
            <a:endParaRPr lang="en-US" altLang="en-US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97"/>
            <a:ext cx="8600934" cy="5074920"/>
          </a:xfrm>
        </p:spPr>
      </p:pic>
      <p:sp>
        <p:nvSpPr>
          <p:cNvPr id="36868" name="Rectangle 3"/>
          <p:cNvSpPr txBox="1">
            <a:spLocks noChangeArrowheads="1"/>
          </p:cNvSpPr>
          <p:nvPr/>
        </p:nvSpPr>
        <p:spPr bwMode="auto">
          <a:xfrm>
            <a:off x="5638800" y="514350"/>
            <a:ext cx="283845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4000" b="1" dirty="0"/>
              <a:t>The Landlord Hires Help.</a:t>
            </a:r>
            <a:endParaRPr lang="en-US" altLang="en-US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48816"/>
            <a:ext cx="7391400" cy="108585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b="1" dirty="0" smtClean="0">
                <a:solidFill>
                  <a:schemeClr val="accent6"/>
                </a:solidFill>
              </a:rPr>
              <a:t>Other Relationships      </a:t>
            </a:r>
            <a:r>
              <a:rPr lang="en-US" altLang="en-US" sz="5400" b="1" dirty="0" smtClean="0">
                <a:solidFill>
                  <a:schemeClr val="accent6"/>
                </a:solidFill>
              </a:rPr>
              <a:t>?</a:t>
            </a:r>
            <a:endParaRPr lang="en-US" altLang="en-US" sz="5400" b="1" dirty="0" smtClean="0">
              <a:solidFill>
                <a:schemeClr val="accent6"/>
              </a:solidFill>
            </a:endParaRPr>
          </a:p>
        </p:txBody>
      </p:sp>
      <p:pic>
        <p:nvPicPr>
          <p:cNvPr id="5325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5750"/>
            <a:ext cx="719574" cy="71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9" y="1238250"/>
            <a:ext cx="6032500" cy="335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50925"/>
            <a:ext cx="366712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7" descr="Rules Laws Regulations Stop Yield Road Signs 3d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88851"/>
            <a:ext cx="5334000" cy="318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66700"/>
            <a:ext cx="7075488" cy="62865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</a:rPr>
              <a:t>Government Regulations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410200" y="1471612"/>
            <a:ext cx="3581400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dirty="0"/>
              <a:t>Laws designed to protect consumers from abuses by people who have undue power over others.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t="6277"/>
          <a:stretch>
            <a:fillRect/>
          </a:stretch>
        </p:blipFill>
        <p:spPr>
          <a:xfrm>
            <a:off x="304800" y="425852"/>
            <a:ext cx="8839201" cy="4511908"/>
          </a:xfrm>
        </p:spPr>
      </p:pic>
      <p:sp>
        <p:nvSpPr>
          <p:cNvPr id="57348" name="Rectangle 3"/>
          <p:cNvSpPr txBox="1">
            <a:spLocks noChangeArrowheads="1"/>
          </p:cNvSpPr>
          <p:nvPr/>
        </p:nvSpPr>
        <p:spPr bwMode="auto">
          <a:xfrm>
            <a:off x="-381000" y="35123"/>
            <a:ext cx="2819400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4000" b="1" dirty="0"/>
              <a:t>Courts Protect </a:t>
            </a:r>
            <a:r>
              <a:rPr lang="en-US" altLang="en-US" sz="4000" b="1" dirty="0" smtClean="0"/>
              <a:t>Tenants</a:t>
            </a:r>
            <a:endParaRPr lang="en-US" altLang="en-US" sz="4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 descr="Interlocking Arr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2"/>
          <a:stretch>
            <a:fillRect/>
          </a:stretch>
        </p:blipFill>
        <p:spPr bwMode="auto">
          <a:xfrm>
            <a:off x="1503363" y="383382"/>
            <a:ext cx="5740400" cy="438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6717" y="247711"/>
            <a:ext cx="6750566" cy="45243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Management</a:t>
            </a:r>
          </a:p>
          <a:p>
            <a:pPr algn="ctr">
              <a:defRPr/>
            </a:pPr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Styles</a:t>
            </a:r>
          </a:p>
          <a:p>
            <a:pPr algn="ctr">
              <a:defRPr/>
            </a:pPr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Lease </a:t>
            </a:r>
          </a:p>
          <a:p>
            <a:pPr algn="ctr">
              <a:defRPr/>
            </a:pPr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Configurations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0000" r="16667" b="16666"/>
          <a:stretch>
            <a:fillRect/>
          </a:stretch>
        </p:blipFill>
        <p:spPr bwMode="auto">
          <a:xfrm>
            <a:off x="901700" y="948928"/>
            <a:ext cx="7340600" cy="322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79564" y="48220"/>
            <a:ext cx="633253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Broker Style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92237" y="4270771"/>
            <a:ext cx="6359525" cy="43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4400" b="1" dirty="0"/>
              <a:t>3 lease configurations</a:t>
            </a:r>
          </a:p>
          <a:p>
            <a:pPr algn="ctr">
              <a:buFontTx/>
              <a:buNone/>
            </a:pPr>
            <a:endParaRPr lang="en-US" altLang="en-US" sz="3600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895600" y="3486150"/>
            <a:ext cx="36576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2" name="TextBox 4"/>
          <p:cNvSpPr txBox="1">
            <a:spLocks noChangeArrowheads="1"/>
          </p:cNvSpPr>
          <p:nvPr/>
        </p:nvSpPr>
        <p:spPr bwMode="auto">
          <a:xfrm>
            <a:off x="3733800" y="3200400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/>
              <a:t>Promises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79564" y="276820"/>
            <a:ext cx="633253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Manager Style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00174" y="3661171"/>
            <a:ext cx="6343650" cy="43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4400" b="1" dirty="0"/>
              <a:t>1 lease configuration</a:t>
            </a:r>
          </a:p>
          <a:p>
            <a:pPr algn="ctr">
              <a:buFontTx/>
              <a:buNone/>
            </a:pPr>
            <a:endParaRPr lang="en-US" altLang="en-US" sz="3600" dirty="0"/>
          </a:p>
        </p:txBody>
      </p:sp>
      <p:pic>
        <p:nvPicPr>
          <p:cNvPr id="6656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5" t="34444" r="15845" b="32222"/>
          <a:stretch>
            <a:fillRect/>
          </a:stretch>
        </p:blipFill>
        <p:spPr bwMode="auto">
          <a:xfrm>
            <a:off x="1082675" y="1414462"/>
            <a:ext cx="69786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Box 4"/>
          <p:cNvSpPr txBox="1">
            <a:spLocks noChangeArrowheads="1"/>
          </p:cNvSpPr>
          <p:nvPr/>
        </p:nvSpPr>
        <p:spPr bwMode="auto">
          <a:xfrm>
            <a:off x="2209800" y="2546747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/>
              <a:t>Promises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86000" y="2800350"/>
            <a:ext cx="16764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81600" y="2800350"/>
            <a:ext cx="167640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8" name="TextBox 9"/>
          <p:cNvSpPr txBox="1">
            <a:spLocks noChangeArrowheads="1"/>
          </p:cNvSpPr>
          <p:nvPr/>
        </p:nvSpPr>
        <p:spPr bwMode="auto">
          <a:xfrm>
            <a:off x="5105400" y="2546747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/>
              <a:t>Promises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5508" y="0"/>
            <a:ext cx="9144001" cy="5143500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302684" y="342900"/>
            <a:ext cx="8536517" cy="4229100"/>
          </a:xfrm>
          <a:prstGeom prst="round2DiagRect">
            <a:avLst/>
          </a:prstGeom>
          <a:solidFill>
            <a:schemeClr val="bg1">
              <a:lumMod val="95000"/>
              <a:alpha val="94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ocialB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9" y="2495550"/>
            <a:ext cx="7516538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1510" y="971550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Britannic Bold" panose="020B0903060703020204" pitchFamily="34" charset="0"/>
              </a:rPr>
              <a:t>#NARPM2018</a:t>
            </a:r>
            <a:endParaRPr lang="en-US" sz="6000" dirty="0">
              <a:latin typeface="Britannic Bold" panose="020B090306070302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926843"/>
      </p:ext>
    </p:extLst>
  </p:cSld>
  <p:clrMapOvr>
    <a:masterClrMapping/>
  </p:clrMapOvr>
  <p:transition>
    <p:split orient="vert"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0000" r="16667" b="16666"/>
          <a:stretch>
            <a:fillRect/>
          </a:stretch>
        </p:blipFill>
        <p:spPr bwMode="auto">
          <a:xfrm>
            <a:off x="2306638" y="1222773"/>
            <a:ext cx="4373562" cy="192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6825" y="129779"/>
            <a:ext cx="633253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Broker Style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1489" y="3508771"/>
            <a:ext cx="7921625" cy="43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600" b="1" dirty="0"/>
              <a:t>Owner signs the lease for self</a:t>
            </a:r>
          </a:p>
          <a:p>
            <a:pPr algn="ctr">
              <a:buFontTx/>
              <a:buNone/>
            </a:pPr>
            <a:r>
              <a:rPr lang="en-US" altLang="en-US" sz="3600" b="1" dirty="0"/>
              <a:t>Manager signs for company</a:t>
            </a:r>
          </a:p>
          <a:p>
            <a:pPr algn="ctr">
              <a:buFontTx/>
              <a:buNone/>
            </a:pPr>
            <a:endParaRPr lang="en-US" altLang="en-US" sz="3600" dirty="0"/>
          </a:p>
        </p:txBody>
      </p:sp>
      <p:pic>
        <p:nvPicPr>
          <p:cNvPr id="6758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129779"/>
            <a:ext cx="20161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0000" r="16667" b="16666"/>
          <a:stretch>
            <a:fillRect/>
          </a:stretch>
        </p:blipFill>
        <p:spPr bwMode="auto">
          <a:xfrm>
            <a:off x="2306638" y="1222773"/>
            <a:ext cx="4373562" cy="192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6825" y="129779"/>
            <a:ext cx="633253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Broker Style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3257550"/>
            <a:ext cx="8377238" cy="43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600" b="1"/>
              <a:t>Manager signs the lease FOR owner</a:t>
            </a:r>
          </a:p>
          <a:p>
            <a:pPr algn="ctr">
              <a:buFontTx/>
              <a:buNone/>
            </a:pPr>
            <a:r>
              <a:rPr lang="en-US" altLang="en-US" sz="3600" b="1"/>
              <a:t>Manager signs for company</a:t>
            </a:r>
          </a:p>
          <a:p>
            <a:pPr algn="ctr">
              <a:buFontTx/>
              <a:buNone/>
            </a:pPr>
            <a:endParaRPr lang="en-US" altLang="en-US" sz="3600"/>
          </a:p>
        </p:txBody>
      </p:sp>
      <p:pic>
        <p:nvPicPr>
          <p:cNvPr id="686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10729"/>
            <a:ext cx="158591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0000" r="16667" b="16666"/>
          <a:stretch>
            <a:fillRect/>
          </a:stretch>
        </p:blipFill>
        <p:spPr bwMode="auto">
          <a:xfrm>
            <a:off x="2306638" y="1222773"/>
            <a:ext cx="4373562" cy="192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6825" y="129779"/>
            <a:ext cx="633253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Broker Style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1489" y="3200400"/>
            <a:ext cx="7921625" cy="43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600" b="1"/>
              <a:t>Owner signs for self</a:t>
            </a:r>
          </a:p>
          <a:p>
            <a:pPr algn="ctr">
              <a:buFontTx/>
              <a:buNone/>
            </a:pPr>
            <a:r>
              <a:rPr lang="en-US" altLang="en-US" sz="3600" b="1"/>
              <a:t>Manager doesn’t sign.</a:t>
            </a:r>
          </a:p>
          <a:p>
            <a:pPr algn="ctr">
              <a:buFontTx/>
              <a:buNone/>
            </a:pPr>
            <a:endParaRPr lang="en-US" altLang="en-US" sz="3600"/>
          </a:p>
        </p:txBody>
      </p:sp>
      <p:pic>
        <p:nvPicPr>
          <p:cNvPr id="7270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129779"/>
            <a:ext cx="1574800" cy="157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79564" y="123825"/>
            <a:ext cx="633253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Manager Style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79563" y="3371850"/>
            <a:ext cx="5873750" cy="43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600" b="1"/>
              <a:t>Manager signs the lease for the company.</a:t>
            </a:r>
          </a:p>
          <a:p>
            <a:pPr algn="ctr">
              <a:buFontTx/>
              <a:buNone/>
            </a:pPr>
            <a:endParaRPr lang="en-US" altLang="en-US" sz="3600"/>
          </a:p>
        </p:txBody>
      </p:sp>
      <p:pic>
        <p:nvPicPr>
          <p:cNvPr id="7373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5" t="34444" r="15845" b="32222"/>
          <a:stretch>
            <a:fillRect/>
          </a:stretch>
        </p:blipFill>
        <p:spPr bwMode="auto">
          <a:xfrm>
            <a:off x="1082675" y="1298972"/>
            <a:ext cx="69786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8587"/>
            <a:ext cx="1430338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Ide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731871" y="1146572"/>
            <a:ext cx="4488329" cy="43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</a:rPr>
              <a:t>1. There </a:t>
            </a:r>
            <a:r>
              <a:rPr lang="en-US" altLang="en-US" b="1" dirty="0">
                <a:solidFill>
                  <a:schemeClr val="bg1"/>
                </a:solidFill>
              </a:rPr>
              <a:t>are different ways to do leasing</a:t>
            </a:r>
          </a:p>
          <a:p>
            <a:pPr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</a:rPr>
              <a:t>2. Some </a:t>
            </a:r>
            <a:r>
              <a:rPr lang="en-US" altLang="en-US" b="1" dirty="0">
                <a:solidFill>
                  <a:schemeClr val="bg1"/>
                </a:solidFill>
              </a:rPr>
              <a:t>are more scalable than others</a:t>
            </a:r>
          </a:p>
          <a:p>
            <a:pPr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</a:rPr>
              <a:t>3. You’ll </a:t>
            </a:r>
            <a:r>
              <a:rPr lang="en-US" altLang="en-US" b="1" dirty="0">
                <a:solidFill>
                  <a:schemeClr val="bg1"/>
                </a:solidFill>
              </a:rPr>
              <a:t>evolve                  over time.</a:t>
            </a:r>
          </a:p>
          <a:p>
            <a:pPr algn="ctr">
              <a:buFontTx/>
              <a:buNone/>
            </a:pP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601" y="48220"/>
            <a:ext cx="395492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Conclusion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apartment bui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0" y="114300"/>
            <a:ext cx="4097338" cy="43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buFontTx/>
              <a:buNone/>
            </a:pPr>
            <a:r>
              <a:rPr lang="en-US" altLang="en-US" sz="4400" b="1" dirty="0"/>
              <a:t>The apartment industry taught me this.</a:t>
            </a:r>
          </a:p>
          <a:p>
            <a:pPr algn="ctr">
              <a:buFontTx/>
              <a:buNone/>
            </a:pPr>
            <a:endParaRPr lang="en-US" altLang="en-US" sz="36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0" r="7318" b="6471"/>
          <a:stretch>
            <a:fillRect/>
          </a:stretch>
        </p:blipFill>
        <p:spPr bwMode="auto">
          <a:xfrm>
            <a:off x="381001" y="463153"/>
            <a:ext cx="4951413" cy="421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2414" y="1809750"/>
            <a:ext cx="3722687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tx2"/>
                </a:solidFill>
              </a:rPr>
              <a:t>I                         Love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tx2"/>
                </a:solidFill>
              </a:rPr>
              <a:t>My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tx2"/>
                </a:solidFill>
              </a:rPr>
              <a:t>Rental Property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" b="14966"/>
          <a:stretch>
            <a:fillRect/>
          </a:stretch>
        </p:blipFill>
        <p:spPr bwMode="auto">
          <a:xfrm>
            <a:off x="304800" y="498176"/>
            <a:ext cx="5181600" cy="413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2"/>
          <p:cNvSpPr txBox="1">
            <a:spLocks noChangeArrowheads="1"/>
          </p:cNvSpPr>
          <p:nvPr/>
        </p:nvSpPr>
        <p:spPr bwMode="auto">
          <a:xfrm>
            <a:off x="5334000" y="2143125"/>
            <a:ext cx="372268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tx2"/>
                </a:solidFill>
              </a:rPr>
              <a:t>A Vacant Property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tx2"/>
                </a:solidFill>
              </a:rPr>
              <a:t> is 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tx2"/>
                </a:solidFill>
              </a:rPr>
              <a:t>Money                                            Pit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10252" r="14500" b="5157"/>
          <a:stretch>
            <a:fillRect/>
          </a:stretch>
        </p:blipFill>
        <p:spPr bwMode="auto">
          <a:xfrm>
            <a:off x="228600" y="342900"/>
            <a:ext cx="5486400" cy="43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 txBox="1">
            <a:spLocks noChangeArrowheads="1"/>
          </p:cNvSpPr>
          <p:nvPr/>
        </p:nvSpPr>
        <p:spPr bwMode="auto">
          <a:xfrm>
            <a:off x="5224462" y="1714500"/>
            <a:ext cx="414813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tx2"/>
                </a:solidFill>
              </a:rPr>
              <a:t>The                                Tenant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tx2"/>
                </a:solidFill>
              </a:rPr>
              <a:t>is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tx2"/>
                </a:solidFill>
              </a:rPr>
              <a:t>Asset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Pensive woman with a ponytail, questions atta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4"/>
            <a:ext cx="9144000" cy="515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07485" y="-7936"/>
            <a:ext cx="5205413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Changes the Way You Think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449761" y="1276350"/>
            <a:ext cx="4770439" cy="43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800" b="1" dirty="0"/>
              <a:t>Long-term tenants make you money</a:t>
            </a:r>
          </a:p>
          <a:p>
            <a:pPr algn="ctr">
              <a:buFontTx/>
              <a:buNone/>
            </a:pPr>
            <a:r>
              <a:rPr lang="en-US" altLang="en-US" sz="2800" b="1" dirty="0"/>
              <a:t>There’s NO MONEY in procurement fees</a:t>
            </a:r>
          </a:p>
          <a:p>
            <a:pPr algn="ctr">
              <a:buFontTx/>
              <a:buNone/>
            </a:pPr>
            <a:r>
              <a:rPr lang="en-US" altLang="en-US" sz="2800" b="1" dirty="0"/>
              <a:t>Affects your attitude</a:t>
            </a:r>
          </a:p>
          <a:p>
            <a:pPr algn="ctr">
              <a:buFontTx/>
              <a:buNone/>
            </a:pPr>
            <a:r>
              <a:rPr lang="en-US" altLang="en-US" sz="2800" b="1" dirty="0"/>
              <a:t>Affects the                   renewal process.</a:t>
            </a:r>
          </a:p>
          <a:p>
            <a:pPr algn="ctr">
              <a:buFontTx/>
              <a:buNone/>
            </a:pPr>
            <a:endParaRPr lang="en-US" alt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6" descr="Knight Mascot with Sword and Sh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55998"/>
            <a:ext cx="3765008" cy="415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25863" y="865764"/>
            <a:ext cx="534193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Building a Killer                  Lease Agreement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992563" y="2571750"/>
            <a:ext cx="5075237" cy="43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800" b="1" dirty="0"/>
              <a:t>By Robert Locke</a:t>
            </a:r>
          </a:p>
          <a:p>
            <a:pPr algn="ctr">
              <a:buFontTx/>
              <a:buNone/>
            </a:pPr>
            <a:r>
              <a:rPr lang="en-US" altLang="en-US" sz="2400" b="1" dirty="0"/>
              <a:t>RMP, </a:t>
            </a:r>
            <a:r>
              <a:rPr lang="en-US" altLang="en-US" sz="2400" b="1" dirty="0" smtClean="0"/>
              <a:t>MPM</a:t>
            </a:r>
          </a:p>
          <a:p>
            <a:pPr algn="ctr">
              <a:buFontTx/>
              <a:buNone/>
            </a:pPr>
            <a:r>
              <a:rPr lang="en-US" altLang="en-US" sz="2800" b="1" dirty="0" smtClean="0"/>
              <a:t>And Attorney</a:t>
            </a:r>
          </a:p>
          <a:p>
            <a:pPr algn="ctr">
              <a:buFontTx/>
              <a:buNone/>
            </a:pPr>
            <a:r>
              <a:rPr lang="en-US" altLang="en-US" sz="2800" b="1" dirty="0" smtClean="0"/>
              <a:t>Monica Gilroy</a:t>
            </a:r>
            <a:endParaRPr lang="en-US" altLang="en-US" sz="2800" b="1" dirty="0"/>
          </a:p>
          <a:p>
            <a:pPr algn="ctr">
              <a:buFontTx/>
              <a:buNone/>
            </a:pPr>
            <a:endParaRPr lang="en-US" altLang="en-US" sz="3600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Ide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43400" y="1222772"/>
            <a:ext cx="4648200" cy="43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</a:rPr>
              <a:t>Change your thinking about tenants and you’ll make more money AND make </a:t>
            </a:r>
            <a:endParaRPr lang="en-US" altLang="en-US" b="1" dirty="0" smtClean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</a:rPr>
              <a:t>your </a:t>
            </a:r>
            <a:r>
              <a:rPr lang="en-US" altLang="en-US" b="1" dirty="0" smtClean="0">
                <a:solidFill>
                  <a:schemeClr val="bg1"/>
                </a:solidFill>
              </a:rPr>
              <a:t>business more valuable.</a:t>
            </a:r>
            <a:endParaRPr lang="en-US" altLang="en-US" b="1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9471" y="200620"/>
            <a:ext cx="395492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Conclusion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43545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0" name="Picture 6" descr="Knight Mascot with Sword and Sh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514350"/>
            <a:ext cx="3911600" cy="432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0" y="666750"/>
            <a:ext cx="4419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Things You NEVER Put in Your Lease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1800" y="285750"/>
            <a:ext cx="5926137" cy="550069"/>
          </a:xfrm>
        </p:spPr>
        <p:txBody>
          <a:bodyPr/>
          <a:lstStyle/>
          <a:p>
            <a:pPr marL="0" indent="0" algn="r" eaLnBrk="1" hangingPunct="1">
              <a:lnSpc>
                <a:spcPct val="80000"/>
              </a:lnSpc>
              <a:buFontTx/>
              <a:buNone/>
            </a:pPr>
            <a:r>
              <a:rPr lang="en-US" altLang="en-US" sz="4000" b="1" dirty="0" smtClean="0"/>
              <a:t>Things that Put the Tenant in Harms Way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375150" y="1538287"/>
            <a:ext cx="4616450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buFontTx/>
              <a:buNone/>
            </a:pPr>
            <a:r>
              <a:rPr lang="en-US" altLang="en-US" b="1" dirty="0"/>
              <a:t>Tenant agrees to: 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Keep gutters clean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Do all minor repairs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Pay the first                   $50 of all maintenance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Climb ladders.</a:t>
            </a:r>
          </a:p>
        </p:txBody>
      </p:sp>
      <p:sp>
        <p:nvSpPr>
          <p:cNvPr id="2" name="Rectangle 1"/>
          <p:cNvSpPr/>
          <p:nvPr/>
        </p:nvSpPr>
        <p:spPr>
          <a:xfrm rot="20819510">
            <a:off x="156723" y="85377"/>
            <a:ext cx="155363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#1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9400" y="192881"/>
            <a:ext cx="6078538" cy="550069"/>
          </a:xfrm>
        </p:spPr>
        <p:txBody>
          <a:bodyPr/>
          <a:lstStyle/>
          <a:p>
            <a:pPr marL="0" indent="0" algn="r" eaLnBrk="1" hangingPunct="1">
              <a:lnSpc>
                <a:spcPct val="80000"/>
              </a:lnSpc>
              <a:buFontTx/>
              <a:buNone/>
            </a:pPr>
            <a:r>
              <a:rPr lang="en-US" altLang="en-US" sz="4000" b="1" dirty="0" smtClean="0"/>
              <a:t>Things that Put the Tenant in Harms Way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57800" y="1581150"/>
            <a:ext cx="41148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b="1" dirty="0"/>
              <a:t>Tenant agrees to: </a:t>
            </a:r>
            <a:endParaRPr lang="en-US" altLang="en-US" b="1" dirty="0" smtClean="0"/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400" b="1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 smtClean="0"/>
              <a:t>Do </a:t>
            </a:r>
            <a:r>
              <a:rPr lang="en-US" altLang="en-US" sz="2800" b="1" dirty="0"/>
              <a:t>the </a:t>
            </a:r>
            <a:r>
              <a:rPr lang="en-US" altLang="en-US" sz="2800" b="1" dirty="0" smtClean="0"/>
              <a:t>repair if </a:t>
            </a:r>
            <a:r>
              <a:rPr lang="en-US" altLang="en-US" sz="2800" b="1" dirty="0"/>
              <a:t>they broke it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If it </a:t>
            </a:r>
            <a:r>
              <a:rPr lang="en-US" altLang="en-US" sz="2800" b="1" dirty="0" smtClean="0"/>
              <a:t>wasn’t broken </a:t>
            </a:r>
            <a:r>
              <a:rPr lang="en-US" altLang="en-US" sz="2800" b="1" dirty="0"/>
              <a:t>at            </a:t>
            </a:r>
            <a:r>
              <a:rPr lang="en-US" altLang="en-US" sz="2800" b="1" dirty="0" smtClean="0"/>
              <a:t>move in, they </a:t>
            </a:r>
            <a:r>
              <a:rPr lang="en-US" altLang="en-US" sz="2800" b="1" dirty="0"/>
              <a:t>must                     fix it.</a:t>
            </a:r>
          </a:p>
        </p:txBody>
      </p:sp>
      <p:sp>
        <p:nvSpPr>
          <p:cNvPr id="7" name="Rectangle 6"/>
          <p:cNvSpPr/>
          <p:nvPr/>
        </p:nvSpPr>
        <p:spPr>
          <a:xfrm rot="20819510">
            <a:off x="80523" y="9177"/>
            <a:ext cx="155363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#1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0" name="Picture 2" descr="Cartoon Angry Ju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1733550"/>
            <a:ext cx="502412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968874" y="1428750"/>
            <a:ext cx="3946526" cy="161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The health and safety of the resident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Potential conflict with owners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Face the </a:t>
            </a:r>
            <a:r>
              <a:rPr lang="en-US" altLang="en-US" sz="2800" b="1" dirty="0" smtClean="0"/>
              <a:t>owner </a:t>
            </a:r>
            <a:r>
              <a:rPr lang="en-US" altLang="en-US" sz="2800" b="1" dirty="0"/>
              <a:t>vs face the </a:t>
            </a:r>
            <a:r>
              <a:rPr lang="en-US" altLang="en-US" sz="2800" b="1" dirty="0" smtClean="0"/>
              <a:t>judge.</a:t>
            </a:r>
            <a:endParaRPr lang="en-US" altLang="en-US" sz="2800" b="1" dirty="0"/>
          </a:p>
        </p:txBody>
      </p:sp>
      <p:pic>
        <p:nvPicPr>
          <p:cNvPr id="942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12500" r="3725" b="12500"/>
          <a:stretch>
            <a:fillRect/>
          </a:stretch>
        </p:blipFill>
        <p:spPr bwMode="auto">
          <a:xfrm>
            <a:off x="5886450" y="0"/>
            <a:ext cx="3257550" cy="138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42370" y="-64710"/>
            <a:ext cx="155363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#1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184"/>
            <a:ext cx="3581400" cy="339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70459"/>
            <a:ext cx="7680326" cy="5500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/>
              <a:t> </a:t>
            </a:r>
            <a:r>
              <a:rPr lang="en-US" altLang="en-US" sz="3600" b="1" dirty="0" smtClean="0"/>
              <a:t>Things You Are Not </a:t>
            </a:r>
            <a:r>
              <a:rPr lang="en-US" altLang="en-US" sz="3600" b="1" dirty="0" smtClean="0"/>
              <a:t>Able 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b="1" dirty="0" smtClean="0"/>
              <a:t>(</a:t>
            </a:r>
            <a:r>
              <a:rPr lang="en-US" altLang="en-US" sz="3600" b="1" dirty="0" smtClean="0"/>
              <a:t>or Don’t </a:t>
            </a:r>
            <a:r>
              <a:rPr lang="en-US" altLang="en-US" sz="3600" b="1" dirty="0" smtClean="0"/>
              <a:t>Have System </a:t>
            </a:r>
            <a:r>
              <a:rPr lang="en-US" altLang="en-US" sz="3600" b="1" dirty="0" smtClean="0"/>
              <a:t>in Place) </a:t>
            </a:r>
            <a:endParaRPr lang="en-US" altLang="en-US" sz="3600" b="1" dirty="0" smtClean="0"/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b="1" dirty="0" smtClean="0"/>
              <a:t>to </a:t>
            </a:r>
            <a:r>
              <a:rPr lang="en-US" altLang="en-US" sz="3600" b="1" dirty="0" smtClean="0"/>
              <a:t>Monitor and Enforce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657600" y="1981200"/>
            <a:ext cx="53340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dirty="0"/>
              <a:t>No pets </a:t>
            </a:r>
            <a:r>
              <a:rPr lang="en-US" altLang="en-US" dirty="0" smtClean="0"/>
              <a:t>over 10 </a:t>
            </a:r>
            <a:r>
              <a:rPr lang="en-US" altLang="en-US" dirty="0"/>
              <a:t>pounds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dirty="0"/>
              <a:t>Outside pets only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dirty="0"/>
              <a:t>Pets on a leash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dirty="0"/>
              <a:t>Change filters quarterly.</a:t>
            </a:r>
          </a:p>
        </p:txBody>
      </p:sp>
      <p:sp>
        <p:nvSpPr>
          <p:cNvPr id="8" name="Rectangle 7"/>
          <p:cNvSpPr/>
          <p:nvPr/>
        </p:nvSpPr>
        <p:spPr>
          <a:xfrm rot="20819510">
            <a:off x="156723" y="-67023"/>
            <a:ext cx="155363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#2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0" name="Picture 9" descr="Expectations Vs Reality Matrix Best Possible Outcome 3d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" y="1885950"/>
            <a:ext cx="4857567" cy="251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890588" y="133350"/>
            <a:ext cx="5691188" cy="550069"/>
          </a:xfrm>
        </p:spPr>
        <p:txBody>
          <a:bodyPr/>
          <a:lstStyle/>
          <a:p>
            <a:pPr marL="0" indent="0" algn="r" eaLnBrk="1" hangingPunct="1">
              <a:lnSpc>
                <a:spcPct val="80000"/>
              </a:lnSpc>
              <a:buFontTx/>
              <a:buNone/>
            </a:pPr>
            <a:r>
              <a:rPr lang="en-US" altLang="en-US" sz="4000" b="1" dirty="0" smtClean="0"/>
              <a:t>The Owner has the Right to Expect…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38712" y="819150"/>
            <a:ext cx="405288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If it’s in the </a:t>
            </a:r>
            <a:r>
              <a:rPr lang="en-US" altLang="en-US" sz="2800" b="1" dirty="0" smtClean="0"/>
              <a:t>lease, it’s </a:t>
            </a:r>
            <a:r>
              <a:rPr lang="en-US" altLang="en-US" sz="2800" b="1" dirty="0"/>
              <a:t>enforceable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You’re </a:t>
            </a:r>
            <a:r>
              <a:rPr lang="en-US" altLang="en-US" sz="2800" b="1" dirty="0" smtClean="0"/>
              <a:t>the professional</a:t>
            </a:r>
            <a:r>
              <a:rPr lang="en-US" altLang="en-US" sz="2800" b="1" dirty="0"/>
              <a:t>, you should know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You wrote </a:t>
            </a:r>
            <a:r>
              <a:rPr lang="en-US" altLang="en-US" sz="2800" b="1" dirty="0" smtClean="0"/>
              <a:t>the lease </a:t>
            </a:r>
            <a:r>
              <a:rPr lang="en-US" altLang="en-US" sz="2800" b="1" dirty="0"/>
              <a:t>terms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It’s your job to enforce the lease.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6798"/>
            <a:ext cx="3608294" cy="347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1" y="114300"/>
            <a:ext cx="6765925" cy="5500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000" b="1" dirty="0" smtClean="0"/>
              <a:t> </a:t>
            </a:r>
            <a:r>
              <a:rPr lang="en-US" altLang="en-US" sz="3600" b="1" dirty="0" smtClean="0"/>
              <a:t>Things You Are Not                  Able to (or Don’t Have                     a System in Place to) Monitor and Enforce</a:t>
            </a:r>
            <a:endParaRPr lang="en-US" altLang="en-US" sz="4400" b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10000" y="2266950"/>
            <a:ext cx="55467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No guests over 10 days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Set temperature at 70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Mandatory renters insurance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No smoking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b="1" dirty="0"/>
              <a:t>WHY?</a:t>
            </a:r>
            <a:endParaRPr lang="en-US" altLang="en-US" sz="3600" b="1" dirty="0"/>
          </a:p>
        </p:txBody>
      </p:sp>
      <p:sp>
        <p:nvSpPr>
          <p:cNvPr id="7" name="Rectangle 6"/>
          <p:cNvSpPr/>
          <p:nvPr/>
        </p:nvSpPr>
        <p:spPr>
          <a:xfrm rot="20819510">
            <a:off x="232923" y="-16737"/>
            <a:ext cx="155363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#2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0350" cy="521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4" y="3086100"/>
            <a:ext cx="82137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4800" b="1" dirty="0" err="1">
                <a:solidFill>
                  <a:schemeClr val="bg1"/>
                </a:solidFill>
              </a:rPr>
              <a:t>contractualize</a:t>
            </a:r>
            <a:r>
              <a:rPr lang="en-US" altLang="en-US" sz="4800" b="1" dirty="0">
                <a:solidFill>
                  <a:schemeClr val="bg1"/>
                </a:solidFill>
              </a:rPr>
              <a:t> what you can’t track or enforce!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ladiators Stab in the back by ow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914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18889" r="17999" b="20000"/>
          <a:stretch>
            <a:fillRect/>
          </a:stretch>
        </p:blipFill>
        <p:spPr bwMode="auto">
          <a:xfrm>
            <a:off x="152400" y="819150"/>
            <a:ext cx="4591050" cy="363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3325" y="0"/>
            <a:ext cx="7793038" cy="867966"/>
          </a:xfrm>
        </p:spPr>
        <p:txBody>
          <a:bodyPr/>
          <a:lstStyle/>
          <a:p>
            <a:pPr algn="r" eaLnBrk="1" hangingPunct="1"/>
            <a:r>
              <a:rPr lang="en-US" altLang="en-US" b="1" dirty="0" smtClean="0"/>
              <a:t>Today’s Agenda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520260" y="971549"/>
            <a:ext cx="4592638" cy="27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en-US" altLang="en-US" sz="2800" b="1" dirty="0" smtClean="0"/>
              <a:t>Big </a:t>
            </a:r>
            <a:r>
              <a:rPr lang="en-US" altLang="en-US" sz="2800" b="1" dirty="0" smtClean="0"/>
              <a:t>Picture</a:t>
            </a:r>
            <a:endParaRPr lang="en-US" altLang="en-US" sz="2800" b="1" dirty="0"/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en-US" altLang="en-US" sz="2800" b="1" dirty="0" smtClean="0"/>
              <a:t>Things </a:t>
            </a:r>
            <a:r>
              <a:rPr lang="en-US" altLang="en-US" sz="2800" b="1" dirty="0"/>
              <a:t>You NEVER Put in Your </a:t>
            </a:r>
            <a:r>
              <a:rPr lang="en-US" altLang="en-US" sz="2800" b="1" dirty="0" smtClean="0"/>
              <a:t>Lease</a:t>
            </a:r>
          </a:p>
          <a:p>
            <a:pPr algn="r" eaLnBrk="1" hangingPunct="1">
              <a:buFontTx/>
              <a:buNone/>
            </a:pPr>
            <a:endParaRPr lang="en-US" altLang="en-US" sz="2800" b="1" dirty="0"/>
          </a:p>
          <a:p>
            <a:pPr algn="r" eaLnBrk="1" hangingPunct="1">
              <a:buFontTx/>
              <a:buNone/>
            </a:pPr>
            <a:r>
              <a:rPr lang="en-US" altLang="en-US" sz="2800" b="1" dirty="0" smtClean="0"/>
              <a:t>Things </a:t>
            </a:r>
            <a:r>
              <a:rPr lang="en-US" altLang="en-US" sz="2800" b="1" dirty="0"/>
              <a:t>You ALWAYS Put in Your Lease</a:t>
            </a:r>
          </a:p>
          <a:p>
            <a:pPr algn="r"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" r="1203"/>
          <a:stretch/>
        </p:blipFill>
        <p:spPr>
          <a:xfrm>
            <a:off x="22634" y="0"/>
            <a:ext cx="9121366" cy="4975174"/>
          </a:xfr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231418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ue and false stamp d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657350"/>
            <a:ext cx="3886199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1" y="192881"/>
            <a:ext cx="6537326" cy="5500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b="1" dirty="0" smtClean="0"/>
              <a:t>Don’t Try to Bluff the Tenant Into Believing Things that aren’t True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191000" y="2038350"/>
            <a:ext cx="4876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“If tenant </a:t>
            </a:r>
            <a:r>
              <a:rPr lang="en-US" altLang="en-US" sz="2800" b="1" dirty="0" smtClean="0"/>
              <a:t>files Bankruptcy</a:t>
            </a:r>
            <a:r>
              <a:rPr lang="en-US" altLang="en-US" sz="2800" b="1" dirty="0"/>
              <a:t>, the </a:t>
            </a:r>
            <a:r>
              <a:rPr lang="en-US" altLang="en-US" sz="2800" b="1" dirty="0" smtClean="0"/>
              <a:t>lease </a:t>
            </a:r>
            <a:r>
              <a:rPr lang="en-US" altLang="en-US" sz="2800" b="1" dirty="0"/>
              <a:t>is </a:t>
            </a:r>
            <a:r>
              <a:rPr lang="en-US" altLang="en-US" sz="2800" b="1" dirty="0" smtClean="0"/>
              <a:t>void and </a:t>
            </a:r>
            <a:r>
              <a:rPr lang="en-US" altLang="en-US" sz="2800" b="1" dirty="0"/>
              <a:t>tenant agrees </a:t>
            </a:r>
            <a:r>
              <a:rPr lang="en-US" altLang="en-US" sz="2800" b="1" dirty="0" smtClean="0"/>
              <a:t>to vacate the property</a:t>
            </a:r>
            <a:r>
              <a:rPr lang="en-US" altLang="en-US" sz="2800" b="1" dirty="0"/>
              <a:t>.</a:t>
            </a:r>
            <a:r>
              <a:rPr lang="en-US" altLang="en-US" sz="3600" b="1" dirty="0"/>
              <a:t>”</a:t>
            </a:r>
          </a:p>
        </p:txBody>
      </p:sp>
      <p:sp>
        <p:nvSpPr>
          <p:cNvPr id="8" name="Rectangle 7"/>
          <p:cNvSpPr/>
          <p:nvPr/>
        </p:nvSpPr>
        <p:spPr>
          <a:xfrm rot="20819510">
            <a:off x="80523" y="-92937"/>
            <a:ext cx="155363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#3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294224"/>
            <a:ext cx="7162799" cy="5500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b="1" dirty="0" smtClean="0"/>
              <a:t>Don’t Try to Bluff the Tenant Into Believing Things that aren’t True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764902" y="1772646"/>
            <a:ext cx="5379098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b="1" dirty="0"/>
              <a:t>If title changes, </a:t>
            </a:r>
            <a:r>
              <a:rPr lang="en-US" altLang="en-US" b="1" dirty="0" smtClean="0"/>
              <a:t>the </a:t>
            </a:r>
            <a:r>
              <a:rPr lang="en-US" altLang="en-US" b="1" dirty="0"/>
              <a:t>lease is void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b="1" dirty="0"/>
              <a:t>If tenant…                                        they forfeit </a:t>
            </a:r>
            <a:r>
              <a:rPr lang="en-US" altLang="en-US" b="1" dirty="0" smtClean="0"/>
              <a:t>the security </a:t>
            </a:r>
            <a:r>
              <a:rPr lang="en-US" altLang="en-US" b="1" dirty="0"/>
              <a:t>deposit.</a:t>
            </a:r>
          </a:p>
          <a:p>
            <a:pPr algn="r">
              <a:lnSpc>
                <a:spcPct val="90000"/>
              </a:lnSpc>
              <a:buFontTx/>
              <a:buNone/>
            </a:pPr>
            <a:endParaRPr lang="en-US" altLang="en-US" sz="3600" dirty="0"/>
          </a:p>
        </p:txBody>
      </p:sp>
      <p:sp>
        <p:nvSpPr>
          <p:cNvPr id="8" name="Rectangle 7"/>
          <p:cNvSpPr/>
          <p:nvPr/>
        </p:nvSpPr>
        <p:spPr>
          <a:xfrm rot="20819510">
            <a:off x="232923" y="59463"/>
            <a:ext cx="155363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#3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4" descr="true and false stamp d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" y="2142564"/>
            <a:ext cx="3518647" cy="263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oosing Between True and Fal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27238" r="5382" b="32397"/>
          <a:stretch/>
        </p:blipFill>
        <p:spPr bwMode="auto">
          <a:xfrm>
            <a:off x="457200" y="342900"/>
            <a:ext cx="80010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51009" y="2628900"/>
            <a:ext cx="882004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Just because you say it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oesn’t make it true!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65619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52550"/>
            <a:ext cx="8153400" cy="373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12887" y="133350"/>
            <a:ext cx="6488113" cy="550069"/>
          </a:xfrm>
        </p:spPr>
        <p:txBody>
          <a:bodyPr/>
          <a:lstStyle/>
          <a:p>
            <a:pPr marL="0" indent="0" algn="r" eaLnBrk="1" hangingPunct="1">
              <a:lnSpc>
                <a:spcPct val="80000"/>
              </a:lnSpc>
              <a:buFontTx/>
              <a:buNone/>
            </a:pPr>
            <a:r>
              <a:rPr lang="en-US" altLang="en-US" sz="4400" b="1" dirty="0" smtClean="0"/>
              <a:t>Be Fair to Both Parties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6000" y="895350"/>
            <a:ext cx="4492395" cy="253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b="1" dirty="0"/>
              <a:t>“If resident breaches the lease, resident agrees to pay management’s attorney fees.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b="1" dirty="0"/>
              <a:t>If management breaches the lease, management agrees to pay $1.”</a:t>
            </a:r>
          </a:p>
        </p:txBody>
      </p:sp>
      <p:sp>
        <p:nvSpPr>
          <p:cNvPr id="7" name="Rectangle 6"/>
          <p:cNvSpPr/>
          <p:nvPr/>
        </p:nvSpPr>
        <p:spPr>
          <a:xfrm rot="20819510">
            <a:off x="4323" y="-16737"/>
            <a:ext cx="155363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#4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8" name="Picture 9" descr="Angry Judge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31194"/>
            <a:ext cx="5591175" cy="315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Rectangle 3"/>
          <p:cNvSpPr txBox="1">
            <a:spLocks noChangeArrowheads="1"/>
          </p:cNvSpPr>
          <p:nvPr/>
        </p:nvSpPr>
        <p:spPr bwMode="auto">
          <a:xfrm>
            <a:off x="4427538" y="2353866"/>
            <a:ext cx="4532312" cy="55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3600"/>
          </a:p>
        </p:txBody>
      </p:sp>
      <p:sp>
        <p:nvSpPr>
          <p:cNvPr id="3" name="Rectangle 2"/>
          <p:cNvSpPr/>
          <p:nvPr/>
        </p:nvSpPr>
        <p:spPr>
          <a:xfrm>
            <a:off x="4571999" y="1598717"/>
            <a:ext cx="415925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Against </a:t>
            </a:r>
          </a:p>
          <a:p>
            <a:pPr algn="ctr"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Public Policy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81425" y="908447"/>
            <a:ext cx="53467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Unconscionable</a:t>
            </a:r>
          </a:p>
        </p:txBody>
      </p:sp>
      <p:sp>
        <p:nvSpPr>
          <p:cNvPr id="89095" name="Rectangle 11"/>
          <p:cNvSpPr>
            <a:spLocks noChangeArrowheads="1"/>
          </p:cNvSpPr>
          <p:nvPr/>
        </p:nvSpPr>
        <p:spPr bwMode="auto">
          <a:xfrm>
            <a:off x="4800601" y="135731"/>
            <a:ext cx="30909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>
                <a:latin typeface="Franklin Gothic Medium" panose="020B0603020102020204" pitchFamily="34" charset="0"/>
              </a:rPr>
              <a:t>Egregious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282" y="171450"/>
            <a:ext cx="4127500" cy="550069"/>
          </a:xfrm>
        </p:spPr>
        <p:txBody>
          <a:bodyPr/>
          <a:lstStyle/>
          <a:p>
            <a:pPr marL="0" indent="0" algn="r" eaLnBrk="1" hangingPunct="1">
              <a:lnSpc>
                <a:spcPct val="80000"/>
              </a:lnSpc>
              <a:buFontTx/>
              <a:buNone/>
            </a:pPr>
            <a:r>
              <a:rPr lang="en-US" altLang="en-US" sz="4400" b="1" dirty="0" smtClean="0"/>
              <a:t>Owner Can Terminate the Lease Early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0" y="2045494"/>
            <a:ext cx="3886200" cy="22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buFontTx/>
              <a:buNone/>
            </a:pPr>
            <a:r>
              <a:rPr lang="en-US" altLang="en-US" b="1" dirty="0"/>
              <a:t>It sounds fair                  on the surface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b="1" dirty="0"/>
              <a:t>but the results on the parties are vastly different.</a:t>
            </a:r>
          </a:p>
        </p:txBody>
      </p:sp>
      <p:pic>
        <p:nvPicPr>
          <p:cNvPr id="1075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876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Rectangle 3"/>
          <p:cNvSpPr txBox="1">
            <a:spLocks noChangeArrowheads="1"/>
          </p:cNvSpPr>
          <p:nvPr/>
        </p:nvSpPr>
        <p:spPr bwMode="auto">
          <a:xfrm rot="-1098277">
            <a:off x="357970" y="2715867"/>
            <a:ext cx="3748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b="1" dirty="0"/>
              <a:t>Either party can terminate the lease early</a:t>
            </a:r>
          </a:p>
        </p:txBody>
      </p:sp>
      <p:sp>
        <p:nvSpPr>
          <p:cNvPr id="9" name="Rectangle 8"/>
          <p:cNvSpPr/>
          <p:nvPr/>
        </p:nvSpPr>
        <p:spPr>
          <a:xfrm rot="20819510">
            <a:off x="80523" y="-67023"/>
            <a:ext cx="155363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#5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49" y="237919"/>
            <a:ext cx="7632700" cy="5500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400" b="1" dirty="0" smtClean="0"/>
              <a:t>They both contribute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400" b="1" dirty="0" smtClean="0"/>
              <a:t>to breakfast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53899" y="3632390"/>
            <a:ext cx="600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4800" b="1" dirty="0"/>
              <a:t>but the affects are very different.</a:t>
            </a:r>
          </a:p>
        </p:txBody>
      </p:sp>
      <p:pic>
        <p:nvPicPr>
          <p:cNvPr id="430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115616"/>
            <a:ext cx="2832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9" r="45000"/>
          <a:stretch>
            <a:fillRect/>
          </a:stretch>
        </p:blipFill>
        <p:spPr bwMode="auto">
          <a:xfrm>
            <a:off x="5797550" y="1428750"/>
            <a:ext cx="2965450" cy="192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0001" r="5495" b="7500"/>
          <a:stretch>
            <a:fillRect/>
          </a:stretch>
        </p:blipFill>
        <p:spPr bwMode="auto">
          <a:xfrm>
            <a:off x="3079751" y="1841897"/>
            <a:ext cx="29368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4" name="Picture 8" descr="3d people running on an arrow around world. 3d image. Isolated whit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8" t="3546" r="12234"/>
          <a:stretch>
            <a:fillRect/>
          </a:stretch>
        </p:blipFill>
        <p:spPr bwMode="auto">
          <a:xfrm>
            <a:off x="152400" y="1979870"/>
            <a:ext cx="4159527" cy="303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81312" y="269081"/>
            <a:ext cx="6110288" cy="550069"/>
          </a:xfrm>
        </p:spPr>
        <p:txBody>
          <a:bodyPr/>
          <a:lstStyle/>
          <a:p>
            <a:pPr marL="0" indent="0" algn="r" eaLnBrk="1" hangingPunct="1">
              <a:lnSpc>
                <a:spcPct val="80000"/>
              </a:lnSpc>
              <a:buFontTx/>
              <a:buNone/>
            </a:pPr>
            <a:r>
              <a:rPr lang="en-US" altLang="en-US" sz="5400" b="1" dirty="0" smtClean="0"/>
              <a:t>Things that Move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235729" y="1131094"/>
            <a:ext cx="4755871" cy="22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buFontTx/>
              <a:buNone/>
            </a:pPr>
            <a:r>
              <a:rPr lang="en-US" altLang="en-US" b="1" dirty="0"/>
              <a:t>Staff names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b="1" dirty="0"/>
              <a:t>Email addresses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b="1" dirty="0"/>
              <a:t>Phone numbers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b="1" dirty="0"/>
              <a:t>Methods of paying </a:t>
            </a:r>
            <a:r>
              <a:rPr lang="en-US" altLang="en-US" b="1" dirty="0" smtClean="0"/>
              <a:t>rent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b="1" dirty="0" smtClean="0"/>
              <a:t>WHY?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b="1" dirty="0" smtClean="0"/>
              <a:t>It’s going to change.</a:t>
            </a:r>
            <a:endParaRPr lang="en-US" altLang="en-US" b="1" dirty="0"/>
          </a:p>
        </p:txBody>
      </p:sp>
      <p:sp>
        <p:nvSpPr>
          <p:cNvPr id="8" name="Rectangle 7"/>
          <p:cNvSpPr/>
          <p:nvPr/>
        </p:nvSpPr>
        <p:spPr>
          <a:xfrm rot="20819510">
            <a:off x="118447" y="-67023"/>
            <a:ext cx="155363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#6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1" y="269081"/>
            <a:ext cx="5973764" cy="550069"/>
          </a:xfrm>
        </p:spPr>
        <p:txBody>
          <a:bodyPr/>
          <a:lstStyle/>
          <a:p>
            <a:pPr marL="0" indent="0" algn="r" eaLnBrk="1" hangingPunct="1">
              <a:lnSpc>
                <a:spcPct val="80000"/>
              </a:lnSpc>
              <a:buFontTx/>
              <a:buNone/>
            </a:pPr>
            <a:r>
              <a:rPr lang="en-US" altLang="en-US" sz="4800" b="1" dirty="0" smtClean="0"/>
              <a:t>Operational Issues</a:t>
            </a:r>
          </a:p>
        </p:txBody>
      </p:sp>
      <p:sp>
        <p:nvSpPr>
          <p:cNvPr id="111620" name="Rectangle 3"/>
          <p:cNvSpPr txBox="1">
            <a:spLocks noChangeArrowheads="1"/>
          </p:cNvSpPr>
          <p:nvPr/>
        </p:nvSpPr>
        <p:spPr bwMode="auto">
          <a:xfrm>
            <a:off x="1890712" y="1085851"/>
            <a:ext cx="6719888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buFontTx/>
              <a:buNone/>
            </a:pPr>
            <a:endParaRPr lang="en-US" altLang="en-US" b="1"/>
          </a:p>
        </p:txBody>
      </p:sp>
      <p:pic>
        <p:nvPicPr>
          <p:cNvPr id="1116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t="7500" r="8607" b="7500"/>
          <a:stretch>
            <a:fillRect/>
          </a:stretch>
        </p:blipFill>
        <p:spPr bwMode="auto">
          <a:xfrm>
            <a:off x="254796" y="2358917"/>
            <a:ext cx="4394200" cy="260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721225" y="1207294"/>
            <a:ext cx="4117975" cy="22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Eviction services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Tenant-screening company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Management software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How to request </a:t>
            </a:r>
            <a:r>
              <a:rPr lang="en-US" altLang="en-US" sz="2800" b="1" dirty="0" smtClean="0"/>
              <a:t>maintenance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b="1" dirty="0" smtClean="0"/>
              <a:t>WHY?</a:t>
            </a:r>
            <a:endParaRPr lang="en-US" altLang="en-US" sz="2800" b="1" dirty="0"/>
          </a:p>
        </p:txBody>
      </p:sp>
      <p:sp>
        <p:nvSpPr>
          <p:cNvPr id="10" name="Rectangle 9"/>
          <p:cNvSpPr/>
          <p:nvPr/>
        </p:nvSpPr>
        <p:spPr>
          <a:xfrm rot="20819510">
            <a:off x="156723" y="-16737"/>
            <a:ext cx="155363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#7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0" y="2606278"/>
            <a:ext cx="3467100" cy="1912144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2800" b="1" dirty="0" smtClean="0"/>
              <a:t>35 Years as Crown Realty &amp; Management</a:t>
            </a:r>
          </a:p>
          <a:p>
            <a:pPr marL="0" indent="0" algn="ctr">
              <a:buFontTx/>
              <a:buNone/>
            </a:pPr>
            <a:r>
              <a:rPr lang="en-US" altLang="en-US" sz="2800" b="1" dirty="0" smtClean="0"/>
              <a:t>Sold in 2015</a:t>
            </a:r>
          </a:p>
          <a:p>
            <a:pPr marL="0" indent="0" algn="ctr">
              <a:buFontTx/>
              <a:buNone/>
            </a:pPr>
            <a:r>
              <a:rPr lang="en-US" altLang="en-US" sz="2800" b="1" dirty="0" smtClean="0"/>
              <a:t>Now a vendor</a:t>
            </a:r>
          </a:p>
        </p:txBody>
      </p:sp>
      <p:pic>
        <p:nvPicPr>
          <p:cNvPr id="26628" name="Picture 12" descr="full disclosure, 3D rendering, vintage old red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3350"/>
            <a:ext cx="4800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 descr="Flasher In A Rainco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350"/>
            <a:ext cx="40195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35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209550"/>
            <a:ext cx="5001208" cy="5500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 Operational Issues to a Housekeeping Document or Handbook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76800" y="1809750"/>
            <a:ext cx="3748088" cy="22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b="1" dirty="0"/>
              <a:t>HOA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b="1" dirty="0"/>
              <a:t>Pet issues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b="1" dirty="0" smtClean="0"/>
              <a:t>Roommate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b="1" dirty="0" smtClean="0"/>
              <a:t>Maintenance.</a:t>
            </a:r>
            <a:endParaRPr lang="en-US" altLang="en-US" b="1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40912"/>
            <a:ext cx="5260975" cy="550069"/>
          </a:xfrm>
        </p:spPr>
        <p:txBody>
          <a:bodyPr/>
          <a:lstStyle/>
          <a:p>
            <a:pPr marL="0" indent="0" algn="r" eaLnBrk="1" hangingPunct="1">
              <a:lnSpc>
                <a:spcPct val="80000"/>
              </a:lnSpc>
              <a:buFontTx/>
              <a:buNone/>
            </a:pPr>
            <a:r>
              <a:rPr lang="en-US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 Attaching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038601" y="902494"/>
            <a:ext cx="4879975" cy="22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buFontTx/>
              <a:buNone/>
            </a:pPr>
            <a:r>
              <a:rPr lang="en-US" altLang="en-US" sz="2400" b="1" dirty="0"/>
              <a:t>Exhibits</a:t>
            </a:r>
          </a:p>
          <a:p>
            <a:pPr algn="r">
              <a:buFontTx/>
              <a:buNone/>
            </a:pPr>
            <a:r>
              <a:rPr lang="en-US" altLang="en-US" sz="2400" b="1" dirty="0"/>
              <a:t>Tenant handbook</a:t>
            </a:r>
          </a:p>
          <a:p>
            <a:pPr algn="r">
              <a:buFontTx/>
              <a:buNone/>
            </a:pPr>
            <a:r>
              <a:rPr lang="en-US" altLang="en-US" sz="2400" b="1" dirty="0"/>
              <a:t>Rental property condition report</a:t>
            </a:r>
          </a:p>
          <a:p>
            <a:pPr algn="r">
              <a:buFontTx/>
              <a:buNone/>
            </a:pPr>
            <a:r>
              <a:rPr lang="en-US" altLang="en-US" sz="2400" b="1" dirty="0"/>
              <a:t>Lead paint disclosure</a:t>
            </a:r>
          </a:p>
          <a:p>
            <a:pPr algn="r">
              <a:buFontTx/>
              <a:buNone/>
            </a:pPr>
            <a:r>
              <a:rPr lang="en-US" altLang="en-US" sz="2400" b="1" dirty="0"/>
              <a:t>Document creep</a:t>
            </a:r>
          </a:p>
          <a:p>
            <a:pPr algn="r">
              <a:buFontTx/>
              <a:buNone/>
            </a:pPr>
            <a:r>
              <a:rPr lang="en-US" altLang="en-US" sz="2400" b="1" dirty="0"/>
              <a:t>Tenant handbook</a:t>
            </a:r>
          </a:p>
          <a:p>
            <a:pPr algn="r">
              <a:buFontTx/>
              <a:buNone/>
            </a:pPr>
            <a:r>
              <a:rPr lang="en-US" altLang="en-US" sz="2400" b="1" dirty="0"/>
              <a:t>House rules</a:t>
            </a:r>
          </a:p>
          <a:p>
            <a:pPr algn="r">
              <a:buFontTx/>
              <a:buNone/>
            </a:pPr>
            <a:r>
              <a:rPr lang="en-US" altLang="en-US" sz="2800" b="1" dirty="0"/>
              <a:t>Harder to defend.</a:t>
            </a:r>
          </a:p>
        </p:txBody>
      </p:sp>
      <p:sp>
        <p:nvSpPr>
          <p:cNvPr id="8" name="Rectangle 7"/>
          <p:cNvSpPr/>
          <p:nvPr/>
        </p:nvSpPr>
        <p:spPr>
          <a:xfrm rot="20819510">
            <a:off x="80523" y="-67023"/>
            <a:ext cx="155363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#8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4037" y="116681"/>
            <a:ext cx="5897563" cy="5500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000" b="1" dirty="0" smtClean="0"/>
              <a:t>Don’t </a:t>
            </a:r>
            <a:r>
              <a:rPr lang="en-US" altLang="en-US" sz="4000" b="1" dirty="0" smtClean="0"/>
              <a:t>Use Lease </a:t>
            </a:r>
            <a:r>
              <a:rPr lang="en-US" altLang="en-US" sz="4000" b="1" dirty="0" smtClean="0"/>
              <a:t>as a               Data-Dispensing Form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343401" y="1283494"/>
            <a:ext cx="4505325" cy="22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buFontTx/>
              <a:buNone/>
            </a:pPr>
            <a:r>
              <a:rPr lang="en-US" altLang="en-US" b="1" dirty="0"/>
              <a:t>Utilities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b="1" dirty="0"/>
              <a:t>HOA contact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b="1" dirty="0"/>
              <a:t>Rent payment methods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b="1" dirty="0"/>
              <a:t>Staff phones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b="1" dirty="0"/>
              <a:t>Eviction  process.</a:t>
            </a:r>
          </a:p>
        </p:txBody>
      </p:sp>
      <p:sp>
        <p:nvSpPr>
          <p:cNvPr id="7" name="Rectangle 6"/>
          <p:cNvSpPr/>
          <p:nvPr/>
        </p:nvSpPr>
        <p:spPr>
          <a:xfrm rot="20819510">
            <a:off x="80523" y="-143223"/>
            <a:ext cx="155363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#9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tastroph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20850"/>
          <a:stretch/>
        </p:blipFill>
        <p:spPr bwMode="auto">
          <a:xfrm flipH="1">
            <a:off x="0" y="1819658"/>
            <a:ext cx="6781799" cy="332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4" name="Picture 8" descr="Pen signing a contract line art icon for business apps and websit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5889" r="6876" b="7522"/>
          <a:stretch/>
        </p:blipFill>
        <p:spPr bwMode="auto">
          <a:xfrm>
            <a:off x="6324601" y="1421130"/>
            <a:ext cx="2651759" cy="198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36028" y="158592"/>
            <a:ext cx="5105400" cy="5500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800" b="1" dirty="0" smtClean="0"/>
              <a:t>Signature Page Madness</a:t>
            </a:r>
          </a:p>
        </p:txBody>
      </p:sp>
      <p:sp>
        <p:nvSpPr>
          <p:cNvPr id="7" name="Rectangle 6"/>
          <p:cNvSpPr/>
          <p:nvPr/>
        </p:nvSpPr>
        <p:spPr>
          <a:xfrm rot="20819510">
            <a:off x="52346" y="-67859"/>
            <a:ext cx="2238113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#10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442" t="15384" r="39263" b="7977"/>
          <a:stretch/>
        </p:blipFill>
        <p:spPr bwMode="auto">
          <a:xfrm>
            <a:off x="1828801" y="57768"/>
            <a:ext cx="5383059" cy="5074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32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4" name="Picture 8" descr="Pen signing a contract line art icon for business apps and webs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" y="1628635"/>
            <a:ext cx="4664075" cy="34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71450"/>
            <a:ext cx="6438900" cy="5500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800" b="1" dirty="0" smtClean="0"/>
              <a:t>Signature Page Madness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644900" y="1512094"/>
            <a:ext cx="5346700" cy="22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Data collection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Emails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Phone numbers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Co-</a:t>
            </a:r>
            <a:r>
              <a:rPr lang="en-US" altLang="en-US" sz="2800" b="1" dirty="0" err="1"/>
              <a:t>oping</a:t>
            </a:r>
            <a:r>
              <a:rPr lang="en-US" altLang="en-US" sz="2800" b="1" dirty="0"/>
              <a:t> agent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Use housekeeping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 smtClean="0"/>
              <a:t>Simple </a:t>
            </a:r>
            <a:r>
              <a:rPr lang="en-US" altLang="en-US" sz="2800" b="1" dirty="0"/>
              <a:t>signature </a:t>
            </a:r>
            <a:r>
              <a:rPr lang="en-US" altLang="en-US" sz="2800" b="1" dirty="0" smtClean="0"/>
              <a:t>page.</a:t>
            </a:r>
            <a:endParaRPr lang="en-US" altLang="en-US" sz="2800" b="1" dirty="0"/>
          </a:p>
          <a:p>
            <a:pPr algn="r">
              <a:lnSpc>
                <a:spcPct val="90000"/>
              </a:lnSpc>
              <a:buFontTx/>
              <a:buNone/>
            </a:pPr>
            <a:endParaRPr lang="en-US" altLang="en-US" sz="2800" dirty="0"/>
          </a:p>
        </p:txBody>
      </p:sp>
      <p:sp>
        <p:nvSpPr>
          <p:cNvPr id="7" name="Rectangle 6"/>
          <p:cNvSpPr/>
          <p:nvPr/>
        </p:nvSpPr>
        <p:spPr>
          <a:xfrm rot="20819510">
            <a:off x="136245" y="72615"/>
            <a:ext cx="206979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#10</a:t>
            </a:r>
            <a:endParaRPr lang="en-US" sz="8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74043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000" t="39630" r="29166" b="24814"/>
          <a:stretch/>
        </p:blipFill>
        <p:spPr>
          <a:xfrm>
            <a:off x="651509" y="1131570"/>
            <a:ext cx="7840980" cy="28803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3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4" name="Picture 8" descr="Pen signing a contract line art icon for business apps and webs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" y="1628635"/>
            <a:ext cx="4664075" cy="34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68195" y="267891"/>
            <a:ext cx="6309105" cy="5500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800" b="1" dirty="0" smtClean="0"/>
              <a:t>Signature Page Madness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648200" y="1664494"/>
            <a:ext cx="4051300" cy="22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3600" b="1" dirty="0" smtClean="0"/>
              <a:t>Structure your signature page to work 90% of the time.</a:t>
            </a:r>
            <a:endParaRPr lang="en-US" altLang="en-US" sz="3600" b="1" dirty="0"/>
          </a:p>
          <a:p>
            <a:pPr algn="r">
              <a:lnSpc>
                <a:spcPct val="90000"/>
              </a:lnSpc>
              <a:buFontTx/>
              <a:buNone/>
            </a:pPr>
            <a:endParaRPr lang="en-US" altLang="en-US" sz="3600" dirty="0"/>
          </a:p>
        </p:txBody>
      </p:sp>
      <p:sp>
        <p:nvSpPr>
          <p:cNvPr id="7" name="Rectangle 6"/>
          <p:cNvSpPr/>
          <p:nvPr/>
        </p:nvSpPr>
        <p:spPr>
          <a:xfrm rot="20819510">
            <a:off x="96799" y="72615"/>
            <a:ext cx="206979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#10</a:t>
            </a:r>
            <a:endParaRPr lang="en-US" sz="8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11578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3" name="Picture 2" descr=" Red stop inscri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4" y="228600"/>
            <a:ext cx="7470775" cy="260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0683" y="2457450"/>
            <a:ext cx="8922635" cy="26776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Contractualizing</a:t>
            </a:r>
            <a:r>
              <a:rPr lang="en-US" sz="8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sz="8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Everything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58" name="Picture 6" descr="Knight Mascot with Sword and Sh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42900"/>
            <a:ext cx="3911600" cy="432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87863" y="209550"/>
            <a:ext cx="419893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Things You ALWAYS Put in Your Lease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r="15833" b="14444"/>
          <a:stretch>
            <a:fillRect/>
          </a:stretch>
        </p:blipFill>
        <p:spPr bwMode="auto">
          <a:xfrm>
            <a:off x="1112044" y="133350"/>
            <a:ext cx="6919912" cy="349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790950"/>
            <a:ext cx="9144000" cy="10858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b="1" dirty="0" smtClean="0">
                <a:solidFill>
                  <a:schemeClr val="accent6"/>
                </a:solidFill>
              </a:rPr>
              <a:t>Is the Landlord/Tenant </a:t>
            </a:r>
            <a:r>
              <a:rPr lang="en-US" altLang="en-US" sz="3200" b="1" dirty="0" smtClean="0">
                <a:solidFill>
                  <a:schemeClr val="accent6"/>
                </a:solidFill>
              </a:rPr>
              <a:t/>
            </a:r>
            <a:br>
              <a:rPr lang="en-US" altLang="en-US" sz="3200" b="1" dirty="0" smtClean="0">
                <a:solidFill>
                  <a:schemeClr val="accent6"/>
                </a:solidFill>
              </a:rPr>
            </a:br>
            <a:r>
              <a:rPr lang="en-US" altLang="en-US" sz="3200" b="1" dirty="0" smtClean="0">
                <a:solidFill>
                  <a:schemeClr val="accent6"/>
                </a:solidFill>
              </a:rPr>
              <a:t>Relationship </a:t>
            </a:r>
            <a:r>
              <a:rPr lang="en-US" altLang="en-US" sz="3200" b="1" dirty="0" smtClean="0">
                <a:solidFill>
                  <a:schemeClr val="accent6"/>
                </a:solidFill>
              </a:rPr>
              <a:t>So…..?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4" name="Picture 7" descr="Wooden gavel and law 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94323"/>
            <a:ext cx="4800599" cy="240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285750"/>
            <a:ext cx="9143999" cy="5500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000" b="1" dirty="0" smtClean="0"/>
              <a:t>Mirror Your Landlord </a:t>
            </a:r>
            <a:endParaRPr lang="en-US" altLang="en-US" sz="4000" b="1" dirty="0" smtClean="0"/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000" b="1" dirty="0" smtClean="0"/>
              <a:t>Tenant </a:t>
            </a:r>
            <a:r>
              <a:rPr lang="en-US" altLang="en-US" sz="4000" b="1" dirty="0" smtClean="0"/>
              <a:t>Law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91000" y="1581150"/>
            <a:ext cx="4769644" cy="22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400" b="1" dirty="0"/>
              <a:t>When you take the security </a:t>
            </a:r>
            <a:r>
              <a:rPr lang="en-US" altLang="en-US" sz="2400" b="1" dirty="0" smtClean="0"/>
              <a:t>deposit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400" b="1" dirty="0" smtClean="0"/>
              <a:t>Move-in inspection</a:t>
            </a:r>
            <a:endParaRPr lang="en-US" altLang="en-US" sz="2400" b="1" dirty="0"/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400" b="1" dirty="0"/>
              <a:t>Duty to repair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400" b="1" dirty="0"/>
              <a:t>Timely move-out inspection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400" b="1" dirty="0"/>
              <a:t>Return </a:t>
            </a:r>
            <a:r>
              <a:rPr lang="en-US" altLang="en-US" sz="2400" b="1" dirty="0" smtClean="0"/>
              <a:t>deposit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400" b="1" dirty="0" smtClean="0"/>
              <a:t>Eviction process.</a:t>
            </a:r>
            <a:endParaRPr lang="en-US" altLang="en-US" sz="2400" b="1" dirty="0"/>
          </a:p>
        </p:txBody>
      </p:sp>
      <p:pic>
        <p:nvPicPr>
          <p:cNvPr id="12595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1"/>
            <a:ext cx="1371600" cy="116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0" y="2857500"/>
            <a:ext cx="4419600" cy="130373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en-US" sz="4400" b="1" dirty="0" smtClean="0"/>
              <a:t>Don’t count on that argument.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600200" y="3829050"/>
            <a:ext cx="426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048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"/>
          <a:stretch>
            <a:fillRect/>
          </a:stretch>
        </p:blipFill>
        <p:spPr bwMode="auto">
          <a:xfrm>
            <a:off x="228600" y="525661"/>
            <a:ext cx="4191000" cy="432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4419600" y="171450"/>
            <a:ext cx="4724400" cy="2514600"/>
          </a:xfrm>
          <a:prstGeom prst="wedgeEllipseCallout">
            <a:avLst>
              <a:gd name="adj1" fmla="val -57337"/>
              <a:gd name="adj2" fmla="val 4805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7" name="TextBox 3"/>
          <p:cNvSpPr txBox="1">
            <a:spLocks noChangeArrowheads="1"/>
          </p:cNvSpPr>
          <p:nvPr/>
        </p:nvSpPr>
        <p:spPr bwMode="auto">
          <a:xfrm>
            <a:off x="4572000" y="438150"/>
            <a:ext cx="4419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 smtClean="0"/>
              <a:t>But I’ve been doing this for 10 years!</a:t>
            </a:r>
            <a:endParaRPr lang="en-US" altLang="en-US" sz="4400" b="1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68732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78" name="Picture 9" descr="Etiquetas rectangulares para preci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" t="5090" r="5847" b="51686"/>
          <a:stretch>
            <a:fillRect/>
          </a:stretch>
        </p:blipFill>
        <p:spPr bwMode="auto">
          <a:xfrm rot="4088000">
            <a:off x="210326" y="1921086"/>
            <a:ext cx="3211796" cy="210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4201" y="245269"/>
            <a:ext cx="5592763" cy="550069"/>
          </a:xfrm>
        </p:spPr>
        <p:txBody>
          <a:bodyPr/>
          <a:lstStyle/>
          <a:p>
            <a:pPr marL="0" indent="0" algn="r" eaLnBrk="1" hangingPunct="1">
              <a:lnSpc>
                <a:spcPct val="80000"/>
              </a:lnSpc>
              <a:buFontTx/>
              <a:buNone/>
            </a:pPr>
            <a:r>
              <a:rPr lang="en-US" altLang="en-US" sz="4400" b="1" dirty="0" smtClean="0"/>
              <a:t>Manage Your Labels</a:t>
            </a:r>
          </a:p>
        </p:txBody>
      </p:sp>
      <p:pic>
        <p:nvPicPr>
          <p:cNvPr id="12698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669"/>
            <a:ext cx="1143000" cy="12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406651" y="1054894"/>
            <a:ext cx="6310313" cy="22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Owner’s name (hereinafter “Owner”/Landlord)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Manager’s name (hereinafter “Manager”/Broker/Agent)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Property address (hereinafter “Property”/”Premises”)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b="1" dirty="0"/>
              <a:t>Be consistent</a:t>
            </a:r>
            <a:r>
              <a:rPr lang="en-US" altLang="en-US" sz="4000" b="1" dirty="0"/>
              <a:t>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ke Your Case Court Trial Argument Debate Verdict 3d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1882"/>
            <a:ext cx="5259915" cy="241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99759"/>
            <a:ext cx="9143999" cy="577481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 Case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055" y="1350347"/>
            <a:ext cx="3730545" cy="16024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 smtClean="0"/>
              <a:t>NOT using the label “Agent” or “Broker” to identify yourself in your property management agreement  or lease.</a:t>
            </a: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72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y frage antw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" y="2194560"/>
            <a:ext cx="3735323" cy="29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981201" y="1352550"/>
            <a:ext cx="7848599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800" b="1" dirty="0" smtClean="0"/>
              <a:t>We all interpret words from </a:t>
            </a:r>
            <a:endParaRPr lang="en-US" altLang="en-US" sz="2800" b="1" dirty="0" smtClean="0"/>
          </a:p>
          <a:p>
            <a:pPr algn="ctr">
              <a:buFontTx/>
              <a:buNone/>
            </a:pPr>
            <a:r>
              <a:rPr lang="en-US" altLang="en-US" sz="2800" b="1" dirty="0" smtClean="0"/>
              <a:t>past </a:t>
            </a:r>
            <a:r>
              <a:rPr lang="en-US" altLang="en-US" sz="2800" b="1" dirty="0" smtClean="0"/>
              <a:t>experiences</a:t>
            </a:r>
          </a:p>
          <a:p>
            <a:pPr algn="ctr">
              <a:buFontTx/>
              <a:buNone/>
            </a:pPr>
            <a:r>
              <a:rPr lang="en-US" altLang="en-US" sz="2800" b="1" dirty="0" smtClean="0"/>
              <a:t>Abortion</a:t>
            </a:r>
          </a:p>
          <a:p>
            <a:pPr algn="ctr">
              <a:buFontTx/>
              <a:buNone/>
            </a:pPr>
            <a:r>
              <a:rPr lang="en-US" altLang="en-US" sz="2800" b="1" dirty="0" smtClean="0"/>
              <a:t>NRA</a:t>
            </a:r>
          </a:p>
          <a:p>
            <a:pPr algn="ctr">
              <a:buFontTx/>
              <a:buNone/>
            </a:pPr>
            <a:r>
              <a:rPr lang="en-US" altLang="en-US" sz="2800" b="1" dirty="0" smtClean="0"/>
              <a:t>Terrorist</a:t>
            </a:r>
          </a:p>
          <a:p>
            <a:pPr algn="ctr">
              <a:buFontTx/>
              <a:buNone/>
            </a:pPr>
            <a:r>
              <a:rPr lang="en-US" altLang="en-US" sz="2800" b="1" dirty="0" smtClean="0"/>
              <a:t>Immigrant</a:t>
            </a:r>
          </a:p>
          <a:p>
            <a:pPr algn="ctr">
              <a:buFontTx/>
              <a:buNone/>
            </a:pPr>
            <a:r>
              <a:rPr lang="en-US" altLang="en-US" sz="2800" b="1" dirty="0" smtClean="0"/>
              <a:t>Agent/broker.</a:t>
            </a:r>
            <a:endParaRPr lang="en-US" altLang="en-US" sz="2800" b="1" dirty="0"/>
          </a:p>
        </p:txBody>
      </p:sp>
      <p:pic>
        <p:nvPicPr>
          <p:cNvPr id="2" name="Picture 2" descr="Problem Word Means Difficult Dispute Or Troubl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3" b="30392"/>
          <a:stretch/>
        </p:blipFill>
        <p:spPr bwMode="auto">
          <a:xfrm>
            <a:off x="1143001" y="0"/>
            <a:ext cx="6696073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8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20329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361950"/>
            <a:ext cx="8071440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What do we know about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public perception of</a:t>
            </a: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Agent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 Broker?</a:t>
            </a: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Assistant, scribe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Make NO decisions.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05884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361950"/>
            <a:ext cx="853792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Using “Manager”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Forces readers to examine the document to figure out what authority the Manager has.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73511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2" name="Picture 8" descr="mov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9851" r="11758" b="11446"/>
          <a:stretch>
            <a:fillRect/>
          </a:stretch>
        </p:blipFill>
        <p:spPr bwMode="auto">
          <a:xfrm>
            <a:off x="139000" y="1817945"/>
            <a:ext cx="4298950" cy="322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97632"/>
            <a:ext cx="9143999" cy="5500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400" b="1" dirty="0" smtClean="0"/>
              <a:t>About Early Move Ins</a:t>
            </a:r>
          </a:p>
        </p:txBody>
      </p:sp>
      <p:sp>
        <p:nvSpPr>
          <p:cNvPr id="128005" name="Rectangle 3"/>
          <p:cNvSpPr txBox="1">
            <a:spLocks noChangeArrowheads="1"/>
          </p:cNvSpPr>
          <p:nvPr/>
        </p:nvSpPr>
        <p:spPr bwMode="auto">
          <a:xfrm>
            <a:off x="3429001" y="781051"/>
            <a:ext cx="4875213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buFontTx/>
              <a:buNone/>
            </a:pPr>
            <a:endParaRPr lang="en-US" altLang="en-US" b="1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267200" y="1283494"/>
            <a:ext cx="5410200" cy="22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Start date and move in date don’t have </a:t>
            </a:r>
            <a:r>
              <a:rPr lang="en-US" altLang="en-US" sz="2800" b="1" dirty="0" smtClean="0"/>
              <a:t>to </a:t>
            </a:r>
            <a:r>
              <a:rPr lang="en-US" altLang="en-US" sz="2800" b="1" dirty="0" smtClean="0"/>
              <a:t>match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 smtClean="0"/>
              <a:t>Encourage them </a:t>
            </a:r>
            <a:r>
              <a:rPr lang="en-US" altLang="en-US" sz="2800" b="1" dirty="0" smtClean="0"/>
              <a:t>to take possession early</a:t>
            </a:r>
            <a:endParaRPr lang="en-US" altLang="en-US" sz="28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Don’t prorate </a:t>
            </a:r>
            <a:r>
              <a:rPr lang="en-US" altLang="en-US" sz="2800" b="1" dirty="0" smtClean="0"/>
              <a:t>rent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 smtClean="0"/>
              <a:t>Makes preparing leases easier.</a:t>
            </a:r>
            <a:endParaRPr lang="en-US" altLang="en-US" sz="2800" b="1" dirty="0"/>
          </a:p>
        </p:txBody>
      </p:sp>
      <p:pic>
        <p:nvPicPr>
          <p:cNvPr id="12800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350"/>
            <a:ext cx="958850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2" name="Picture 8" descr="mov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9851" r="11758" b="11446"/>
          <a:stretch>
            <a:fillRect/>
          </a:stretch>
        </p:blipFill>
        <p:spPr bwMode="auto">
          <a:xfrm>
            <a:off x="165894" y="1863328"/>
            <a:ext cx="4298950" cy="322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269081"/>
            <a:ext cx="9143999" cy="5500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400" b="1" dirty="0" smtClean="0"/>
              <a:t>About Early Move Ins</a:t>
            </a:r>
          </a:p>
        </p:txBody>
      </p:sp>
      <p:sp>
        <p:nvSpPr>
          <p:cNvPr id="128005" name="Rectangle 3"/>
          <p:cNvSpPr txBox="1">
            <a:spLocks noChangeArrowheads="1"/>
          </p:cNvSpPr>
          <p:nvPr/>
        </p:nvSpPr>
        <p:spPr bwMode="auto">
          <a:xfrm>
            <a:off x="3429001" y="781051"/>
            <a:ext cx="4875213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buFontTx/>
              <a:buNone/>
            </a:pPr>
            <a:endParaRPr lang="en-US" altLang="en-US" b="1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962400" y="1131094"/>
            <a:ext cx="5257801" cy="22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b="1" u="sng" dirty="0" smtClean="0"/>
              <a:t>If </a:t>
            </a:r>
            <a:r>
              <a:rPr lang="en-US" altLang="en-US" sz="2800" b="1" u="sng" dirty="0"/>
              <a:t>the owner asks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Vacant </a:t>
            </a:r>
            <a:r>
              <a:rPr lang="en-US" altLang="en-US" sz="2800" b="1" dirty="0" smtClean="0"/>
              <a:t>houses </a:t>
            </a:r>
            <a:r>
              <a:rPr lang="en-US" altLang="en-US" sz="2800" b="1" dirty="0"/>
              <a:t>invite vandalism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Gets the </a:t>
            </a:r>
            <a:r>
              <a:rPr lang="en-US" altLang="en-US" sz="2800" b="1" dirty="0" smtClean="0"/>
              <a:t>tenant more </a:t>
            </a:r>
            <a:r>
              <a:rPr lang="en-US" altLang="en-US" sz="2800" b="1" dirty="0"/>
              <a:t>fully committed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Gets security deposit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b="1" dirty="0"/>
              <a:t>Lawn care </a:t>
            </a:r>
            <a:r>
              <a:rPr lang="en-US" altLang="en-US" sz="2800" b="1" dirty="0" smtClean="0"/>
              <a:t>and </a:t>
            </a:r>
            <a:r>
              <a:rPr lang="en-US" altLang="en-US" sz="2800" b="1" dirty="0"/>
              <a:t>utilities.</a:t>
            </a:r>
          </a:p>
        </p:txBody>
      </p:sp>
      <p:pic>
        <p:nvPicPr>
          <p:cNvPr id="12800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4" y="209550"/>
            <a:ext cx="958850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03869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0"/>
          <a:stretch>
            <a:fillRect/>
          </a:stretch>
        </p:blipFill>
        <p:spPr bwMode="auto">
          <a:xfrm>
            <a:off x="6350" y="1191"/>
            <a:ext cx="9137650" cy="514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09601" y="3637359"/>
            <a:ext cx="8232775" cy="45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b="1" dirty="0"/>
              <a:t>A contract between two parties with vastly different bargaining power.</a:t>
            </a:r>
          </a:p>
        </p:txBody>
      </p:sp>
      <p:sp>
        <p:nvSpPr>
          <p:cNvPr id="7" name="Rectangle 6"/>
          <p:cNvSpPr/>
          <p:nvPr/>
        </p:nvSpPr>
        <p:spPr>
          <a:xfrm rot="851002">
            <a:off x="4442495" y="1520612"/>
            <a:ext cx="3450945" cy="1713932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Adhesion </a:t>
            </a:r>
          </a:p>
          <a:p>
            <a:pPr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Contract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6" name="Picture 2" descr="Time to Re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932238" cy="442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1" y="147638"/>
            <a:ext cx="4144963" cy="550069"/>
          </a:xfrm>
        </p:spPr>
        <p:txBody>
          <a:bodyPr/>
          <a:lstStyle/>
          <a:p>
            <a:pPr marL="0" indent="0" algn="r" eaLnBrk="1" hangingPunct="1">
              <a:lnSpc>
                <a:spcPct val="80000"/>
              </a:lnSpc>
              <a:buFontTx/>
              <a:buNone/>
            </a:pPr>
            <a:r>
              <a:rPr lang="en-US" altLang="en-US" sz="4400" b="1" dirty="0" smtClean="0"/>
              <a:t>Set Up for Auto Renewal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505200" y="1524000"/>
            <a:ext cx="548322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400" b="1" dirty="0"/>
              <a:t>People are </a:t>
            </a:r>
            <a:r>
              <a:rPr lang="en-US" altLang="en-US" sz="2400" b="1" dirty="0" smtClean="0"/>
              <a:t>creatures </a:t>
            </a:r>
            <a:r>
              <a:rPr lang="en-US" altLang="en-US" sz="2400" b="1" dirty="0"/>
              <a:t>of habit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400" b="1" dirty="0"/>
              <a:t>If neither </a:t>
            </a:r>
            <a:r>
              <a:rPr lang="en-US" altLang="en-US" sz="2400" b="1" dirty="0" smtClean="0"/>
              <a:t>party notifies </a:t>
            </a:r>
            <a:r>
              <a:rPr lang="en-US" altLang="en-US" sz="2400" b="1" dirty="0"/>
              <a:t>the other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400" b="1" dirty="0" smtClean="0"/>
              <a:t>Resist </a:t>
            </a:r>
            <a:r>
              <a:rPr lang="en-US" altLang="en-US" sz="2400" b="1" dirty="0"/>
              <a:t>month-to-month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sz="2400" b="1" dirty="0" smtClean="0"/>
              <a:t>Consider a 5-year lease</a:t>
            </a:r>
          </a:p>
          <a:p>
            <a:pPr algn="r">
              <a:lnSpc>
                <a:spcPct val="90000"/>
              </a:lnSpc>
              <a:buNone/>
            </a:pPr>
            <a:r>
              <a:rPr lang="en-US" altLang="en-US" sz="3600" b="1" dirty="0"/>
              <a:t>Stop resigning </a:t>
            </a:r>
            <a:r>
              <a:rPr lang="en-US" altLang="en-US" sz="3600" b="1" dirty="0" smtClean="0"/>
              <a:t>leases.</a:t>
            </a:r>
            <a:endParaRPr lang="en-US" altLang="en-US" sz="3600" b="1" dirty="0"/>
          </a:p>
        </p:txBody>
      </p:sp>
      <p:pic>
        <p:nvPicPr>
          <p:cNvPr id="12903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3350"/>
            <a:ext cx="995363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st Value Matrix - Arrow and Targ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3" y="1649730"/>
            <a:ext cx="5077967" cy="33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228600"/>
            <a:ext cx="9143999" cy="5500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b="1" dirty="0" smtClean="0"/>
              <a:t>Current Revenue and </a:t>
            </a:r>
            <a:endParaRPr lang="en-US" altLang="en-US" sz="3600" b="1" dirty="0" smtClean="0"/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b="1" dirty="0" smtClean="0"/>
              <a:t>Company Value </a:t>
            </a:r>
            <a:r>
              <a:rPr lang="en-US" altLang="en-US" sz="3600" b="1" dirty="0" smtClean="0"/>
              <a:t>is Affected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770437" y="1600200"/>
            <a:ext cx="4525963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1" dirty="0" smtClean="0"/>
              <a:t>Long-term occupants make you money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1" dirty="0" smtClean="0"/>
              <a:t>Set up </a:t>
            </a:r>
            <a:r>
              <a:rPr lang="en-US" altLang="en-US" sz="2400" b="1" dirty="0" smtClean="0"/>
              <a:t>your </a:t>
            </a:r>
            <a:r>
              <a:rPr lang="en-US" altLang="en-US" sz="2400" b="1" dirty="0" smtClean="0"/>
              <a:t>lease to                             keep them there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1" dirty="0" smtClean="0"/>
              <a:t>Reduces labor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b="1" dirty="0" smtClean="0"/>
              <a:t>Keeps owners.</a:t>
            </a:r>
            <a:endParaRPr lang="en-US" altLang="en-US" sz="2400" b="1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2911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39316"/>
            <a:ext cx="9143999" cy="5500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b="1" dirty="0" smtClean="0"/>
              <a:t>Entire Agreement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02" y="1131094"/>
            <a:ext cx="9121198" cy="22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i="1" dirty="0"/>
              <a:t>   </a:t>
            </a:r>
            <a:r>
              <a:rPr lang="en-US" altLang="en-US" sz="2400" b="1" i="1" dirty="0"/>
              <a:t>This Agreement, plus Exhibits and Addendums executed by the parties from time to time, constitutes the entire Agreement between the parties </a:t>
            </a:r>
            <a:r>
              <a:rPr lang="en-US" altLang="en-US" sz="2400" b="1" i="1" dirty="0" smtClean="0"/>
              <a:t>and no </a:t>
            </a:r>
            <a:r>
              <a:rPr lang="en-US" altLang="en-US" sz="2400" b="1" i="1" dirty="0"/>
              <a:t>oral statements, flyers, website copy, advertisements, brochures, property flyers, emails, texts, company handbooks, policies or representations shall be binding on either party and are not part of this Agreement</a:t>
            </a:r>
            <a:r>
              <a:rPr lang="en-US" altLang="en-US" sz="2400" b="1" i="1" dirty="0" smtClean="0"/>
              <a:t>.</a:t>
            </a:r>
            <a:endParaRPr lang="en-US" altLang="en-US" b="1" i="1" dirty="0"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5556" r="19351" b="2779"/>
          <a:stretch>
            <a:fillRect/>
          </a:stretch>
        </p:blipFill>
        <p:spPr bwMode="auto">
          <a:xfrm>
            <a:off x="788324" y="134516"/>
            <a:ext cx="814648" cy="9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62000" y="971551"/>
            <a:ext cx="7924800" cy="22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i="1" dirty="0" smtClean="0"/>
              <a:t>   </a:t>
            </a:r>
            <a:r>
              <a:rPr lang="en-US" altLang="en-US" sz="3600" b="1" dirty="0" smtClean="0"/>
              <a:t>Four Corners Language</a:t>
            </a:r>
            <a:endParaRPr lang="en-US" altLang="en-US" sz="3600" b="1" dirty="0"/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1400" b="1" dirty="0" smtClean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4000" b="1" dirty="0" smtClean="0"/>
              <a:t>You </a:t>
            </a:r>
            <a:r>
              <a:rPr lang="en-US" altLang="en-US" sz="4000" b="1" dirty="0"/>
              <a:t>defeat this </a:t>
            </a:r>
            <a:r>
              <a:rPr lang="en-US" altLang="en-US" sz="4000" b="1" dirty="0" smtClean="0"/>
              <a:t>                                protection </a:t>
            </a:r>
            <a:r>
              <a:rPr lang="en-US" altLang="en-US" sz="4000" b="1" dirty="0"/>
              <a:t>by adding </a:t>
            </a:r>
            <a:r>
              <a:rPr lang="en-US" altLang="en-US" sz="4000" b="1" dirty="0" smtClean="0"/>
              <a:t>                         special </a:t>
            </a:r>
            <a:r>
              <a:rPr lang="en-US" altLang="en-US" sz="4000" b="1" dirty="0"/>
              <a:t>stipulations, </a:t>
            </a:r>
            <a:r>
              <a:rPr lang="en-US" altLang="en-US" sz="4000" b="1" dirty="0" smtClean="0"/>
              <a:t>                          exhibits</a:t>
            </a:r>
            <a:r>
              <a:rPr lang="en-US" altLang="en-US" sz="4000" b="1" dirty="0"/>
              <a:t>, handbooks </a:t>
            </a:r>
            <a:r>
              <a:rPr lang="en-US" altLang="en-US" sz="4000" b="1" dirty="0" smtClean="0"/>
              <a:t>                                and </a:t>
            </a:r>
            <a:r>
              <a:rPr lang="en-US" altLang="en-US" sz="4000" b="1" dirty="0"/>
              <a:t>policies.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239316"/>
            <a:ext cx="9144000" cy="55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b="1" dirty="0" smtClean="0"/>
              <a:t>Entire Agreement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5556" r="19351" b="2779"/>
          <a:stretch>
            <a:fillRect/>
          </a:stretch>
        </p:blipFill>
        <p:spPr bwMode="auto">
          <a:xfrm>
            <a:off x="762000" y="133350"/>
            <a:ext cx="814648" cy="9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07620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419600" y="1352550"/>
            <a:ext cx="4090417" cy="43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altLang="en-US" b="1" dirty="0" smtClean="0"/>
              <a:t>Indemnify</a:t>
            </a:r>
          </a:p>
          <a:p>
            <a:pPr algn="ctr">
              <a:buNone/>
            </a:pPr>
            <a:r>
              <a:rPr lang="en-US" altLang="en-US" sz="2800" b="1" dirty="0" smtClean="0"/>
              <a:t>Hold harmless</a:t>
            </a:r>
          </a:p>
          <a:p>
            <a:pPr algn="ctr">
              <a:buNone/>
            </a:pPr>
            <a:r>
              <a:rPr lang="en-US" altLang="en-US" sz="2800" b="1" dirty="0" smtClean="0"/>
              <a:t>Agreement not </a:t>
            </a:r>
            <a:r>
              <a:rPr lang="en-US" altLang="en-US" sz="2800" b="1" dirty="0" smtClean="0"/>
              <a:t>to sue</a:t>
            </a:r>
          </a:p>
          <a:p>
            <a:pPr algn="ctr">
              <a:buNone/>
            </a:pPr>
            <a:r>
              <a:rPr lang="en-US" altLang="en-US" sz="2800" b="1" dirty="0" smtClean="0"/>
              <a:t>Sole gross negligence</a:t>
            </a:r>
          </a:p>
          <a:p>
            <a:pPr algn="ctr">
              <a:buNone/>
            </a:pPr>
            <a:r>
              <a:rPr lang="en-US" altLang="en-US" sz="4000" b="1" dirty="0" smtClean="0"/>
              <a:t>CYA/Body Armor.</a:t>
            </a:r>
            <a:endParaRPr lang="en-US" alt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6023494" y="-26594"/>
            <a:ext cx="312050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Exculpatory Language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MC900297821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81" y="496289"/>
            <a:ext cx="4638268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88106"/>
            <a:ext cx="1358900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91946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55694"/>
            <a:ext cx="9144000" cy="268724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 smtClean="0"/>
              <a:t>Mirror your landlord tenant law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 smtClean="0"/>
              <a:t>Be consistent with labels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 smtClean="0"/>
              <a:t>Use Manager and not Agent/Broker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 smtClean="0"/>
              <a:t>Allow early move ins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 smtClean="0"/>
              <a:t>Set up for auto renewal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 smtClean="0"/>
              <a:t>Don’t add exhibits or handbooks.</a:t>
            </a:r>
          </a:p>
        </p:txBody>
      </p:sp>
      <p:pic>
        <p:nvPicPr>
          <p:cNvPr id="12083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11629" r="5692" b="11629"/>
          <a:stretch>
            <a:fillRect/>
          </a:stretch>
        </p:blipFill>
        <p:spPr bwMode="auto">
          <a:xfrm>
            <a:off x="1714500" y="133350"/>
            <a:ext cx="5715000" cy="166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987348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Diagram 9"/>
          <p:cNvGraphicFramePr/>
          <p:nvPr/>
        </p:nvGraphicFramePr>
        <p:xfrm>
          <a:off x="2342343" y="3220425"/>
          <a:ext cx="2989679" cy="392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0293" name="TextBox 1"/>
          <p:cNvSpPr txBox="1">
            <a:spLocks noChangeArrowheads="1"/>
          </p:cNvSpPr>
          <p:nvPr/>
        </p:nvSpPr>
        <p:spPr bwMode="auto">
          <a:xfrm>
            <a:off x="4062412" y="430232"/>
            <a:ext cx="454818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3600" b="1" dirty="0" smtClean="0"/>
              <a:t>Robert@</a:t>
            </a:r>
            <a:endParaRPr lang="en-US" altLang="en-US" sz="3600" b="1" dirty="0"/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3600" b="1" dirty="0" err="1"/>
              <a:t>TrainingProperty</a:t>
            </a:r>
            <a:r>
              <a:rPr lang="en-US" altLang="en-US" sz="3600" b="1" dirty="0"/>
              <a:t> </a:t>
            </a:r>
            <a:r>
              <a:rPr lang="en-US" altLang="en-US" sz="3600" b="1" dirty="0" smtClean="0"/>
              <a:t>Managers.com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en-US" altLang="en-US" sz="3600" b="1" dirty="0"/>
          </a:p>
          <a:p>
            <a:pPr algn="r">
              <a:spcBef>
                <a:spcPct val="0"/>
              </a:spcBef>
              <a:buFontTx/>
              <a:buNone/>
            </a:pPr>
            <a:endParaRPr lang="en-US" altLang="en-US" sz="3600" b="1" dirty="0" smtClean="0"/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3600" b="1" dirty="0" err="1" smtClean="0"/>
              <a:t>Monica.Gilroy</a:t>
            </a:r>
            <a:r>
              <a:rPr lang="en-US" altLang="en-US" sz="3600" b="1" dirty="0" smtClean="0"/>
              <a:t>@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3600" b="1" dirty="0" smtClean="0"/>
              <a:t>GilroyFirm.com</a:t>
            </a:r>
            <a:endParaRPr lang="en-US" altLang="en-US" sz="3600" b="1" dirty="0"/>
          </a:p>
        </p:txBody>
      </p:sp>
      <p:pic>
        <p:nvPicPr>
          <p:cNvPr id="140294" name="Picture 6" descr="Knight Mascot with Sword and Shiel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48" y="411361"/>
            <a:ext cx="3913188" cy="432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2" descr="Examples  - fluorescent Neon Sign on brickwall Front vie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6" b="39260"/>
          <a:stretch/>
        </p:blipFill>
        <p:spPr bwMode="auto">
          <a:xfrm>
            <a:off x="0" y="209550"/>
            <a:ext cx="91440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676400" y="1276350"/>
            <a:ext cx="6019800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 dirty="0"/>
              <a:t>Rental car</a:t>
            </a:r>
          </a:p>
          <a:p>
            <a:pPr algn="ctr" eaLnBrk="1" hangingPunct="1">
              <a:buFontTx/>
              <a:buNone/>
            </a:pPr>
            <a:r>
              <a:rPr lang="en-US" altLang="en-US" b="1" dirty="0"/>
              <a:t>Hospital admissions</a:t>
            </a:r>
          </a:p>
          <a:p>
            <a:pPr algn="ctr" eaLnBrk="1" hangingPunct="1">
              <a:buFontTx/>
              <a:buNone/>
            </a:pPr>
            <a:r>
              <a:rPr lang="en-US" altLang="en-US" b="1" dirty="0"/>
              <a:t>Mortgage</a:t>
            </a:r>
          </a:p>
          <a:p>
            <a:pPr algn="ctr" eaLnBrk="1" hangingPunct="1">
              <a:buFontTx/>
              <a:buNone/>
            </a:pPr>
            <a:r>
              <a:rPr lang="en-US" altLang="en-US" b="1" dirty="0"/>
              <a:t>Insurance contract</a:t>
            </a:r>
          </a:p>
          <a:p>
            <a:pPr algn="ctr" eaLnBrk="1" hangingPunct="1">
              <a:buFontTx/>
              <a:buNone/>
            </a:pPr>
            <a:r>
              <a:rPr lang="en-US" altLang="en-US" b="1" dirty="0"/>
              <a:t>HOA documents</a:t>
            </a:r>
          </a:p>
          <a:p>
            <a:pPr algn="ctr" eaLnBrk="1" hangingPunct="1">
              <a:buFontTx/>
              <a:buNone/>
            </a:pPr>
            <a:r>
              <a:rPr lang="en-US" altLang="en-US" b="1" dirty="0"/>
              <a:t>Home warranty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mbeale\Desktop\2powerpoin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6" y="2695575"/>
            <a:ext cx="39020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6" y="1028700"/>
            <a:ext cx="39020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028700"/>
            <a:ext cx="39020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695575"/>
            <a:ext cx="39020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209550"/>
            <a:ext cx="6007100" cy="353615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altLang="en-US" sz="6000" b="1" dirty="0" smtClean="0"/>
              <a:t>Characteristics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66800" y="2800350"/>
            <a:ext cx="2971800" cy="46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b="1" dirty="0"/>
              <a:t>No Opportunity to Negotiate</a:t>
            </a:r>
            <a:endParaRPr lang="en-US" alt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149351" y="1200150"/>
            <a:ext cx="2822575" cy="45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b="1" dirty="0"/>
              <a:t>Standard Form      Boilerplate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913314" y="2876550"/>
            <a:ext cx="2974975" cy="43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b="1" dirty="0"/>
              <a:t>Customer Must Take It or Leave It</a:t>
            </a:r>
            <a:endParaRPr lang="en-US" alt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765675" y="1123950"/>
            <a:ext cx="348138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b="1" dirty="0"/>
              <a:t>Written &amp; Controlled               by One Party</a:t>
            </a:r>
            <a:endParaRPr lang="en-US" altLang="en-US" dirty="0"/>
          </a:p>
        </p:txBody>
      </p:sp>
      <p:pic>
        <p:nvPicPr>
          <p:cNvPr id="3278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9550"/>
            <a:ext cx="684213" cy="72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0055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  <p:bldP spid="12" grpId="0" build="p"/>
      <p:bldP spid="13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25453</TotalTime>
  <Words>1340</Words>
  <Application>Microsoft Office PowerPoint</Application>
  <PresentationFormat>On-screen Show (16:9)</PresentationFormat>
  <Paragraphs>329</Paragraphs>
  <Slides>76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Default Design</vt:lpstr>
      <vt:lpstr>PowerPoint Presentation</vt:lpstr>
      <vt:lpstr>PowerPoint Presentation</vt:lpstr>
      <vt:lpstr>PowerPoint Presentation</vt:lpstr>
      <vt:lpstr>Today’s Agenda</vt:lpstr>
      <vt:lpstr>PowerPoint Presentation</vt:lpstr>
      <vt:lpstr>Is the Landlord/Tenant  Relationship So…..?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Relationships      ?</vt:lpstr>
      <vt:lpstr>Government Regulations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Make a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Crown Realty &amp; Management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Cashing in on Property Management</dc:title>
  <dc:creator>Denise</dc:creator>
  <cp:lastModifiedBy>Morgan Beale</cp:lastModifiedBy>
  <cp:revision>442</cp:revision>
  <cp:lastPrinted>2018-09-13T17:27:54Z</cp:lastPrinted>
  <dcterms:created xsi:type="dcterms:W3CDTF">2010-04-23T17:34:19Z</dcterms:created>
  <dcterms:modified xsi:type="dcterms:W3CDTF">2018-09-17T16:31:56Z</dcterms:modified>
</cp:coreProperties>
</file>